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8.jpg" ContentType="image/jpeg"/>
  <Override PartName="/ppt/media/image19.jpg" ContentType="image/jpeg"/>
  <Override PartName="/ppt/media/image22.jpg" ContentType="image/jpeg"/>
  <Override PartName="/ppt/media/image38.jpg" ContentType="image/jpeg"/>
  <Override PartName="/ppt/media/image43.JPG" ContentType="image/jpeg"/>
  <Override PartName="/ppt/media/image53.jpg" ContentType="image/jpeg"/>
  <Override PartName="/ppt/media/image54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9" r:id="rId5"/>
  </p:sldMasterIdLst>
  <p:notesMasterIdLst>
    <p:notesMasterId r:id="rId45"/>
  </p:notesMasterIdLst>
  <p:sldIdLst>
    <p:sldId id="256" r:id="rId6"/>
    <p:sldId id="346" r:id="rId7"/>
    <p:sldId id="368" r:id="rId8"/>
    <p:sldId id="333" r:id="rId9"/>
    <p:sldId id="340" r:id="rId10"/>
    <p:sldId id="335" r:id="rId11"/>
    <p:sldId id="348" r:id="rId12"/>
    <p:sldId id="367" r:id="rId13"/>
    <p:sldId id="364" r:id="rId14"/>
    <p:sldId id="361" r:id="rId15"/>
    <p:sldId id="362" r:id="rId16"/>
    <p:sldId id="352" r:id="rId17"/>
    <p:sldId id="363" r:id="rId18"/>
    <p:sldId id="359" r:id="rId19"/>
    <p:sldId id="312" r:id="rId20"/>
    <p:sldId id="311" r:id="rId21"/>
    <p:sldId id="345" r:id="rId22"/>
    <p:sldId id="332" r:id="rId23"/>
    <p:sldId id="334" r:id="rId24"/>
    <p:sldId id="344" r:id="rId25"/>
    <p:sldId id="365" r:id="rId26"/>
    <p:sldId id="336" r:id="rId27"/>
    <p:sldId id="337" r:id="rId28"/>
    <p:sldId id="338" r:id="rId29"/>
    <p:sldId id="341" r:id="rId30"/>
    <p:sldId id="356" r:id="rId31"/>
    <p:sldId id="366" r:id="rId32"/>
    <p:sldId id="339" r:id="rId33"/>
    <p:sldId id="353" r:id="rId34"/>
    <p:sldId id="354" r:id="rId35"/>
    <p:sldId id="355" r:id="rId36"/>
    <p:sldId id="342" r:id="rId37"/>
    <p:sldId id="347" r:id="rId38"/>
    <p:sldId id="357" r:id="rId39"/>
    <p:sldId id="349" r:id="rId40"/>
    <p:sldId id="350" r:id="rId41"/>
    <p:sldId id="351" r:id="rId42"/>
    <p:sldId id="358" r:id="rId43"/>
    <p:sldId id="36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43B3CC-21E8-47A7-87DB-B64066154DB3}" v="3977" dt="2021-01-28T11:49:16.653"/>
    <p1510:client id="{0F58CBCF-01BF-420A-8279-0C1561C6C300}" v="5" dt="2020-11-22T14:02:01.124"/>
    <p1510:client id="{1291134B-1F91-4FAC-AA69-EEF7FE02E0C1}" v="1321" dt="2021-01-28T13:28:54.192"/>
    <p1510:client id="{21F5C9B6-6A49-4484-8A38-5C95B010BD9B}" v="3" dt="2020-11-22T14:24:05.207"/>
    <p1510:client id="{2406E086-FFE3-4AA3-B926-F7DD68E6D0DB}" v="2" dt="2020-12-06T15:29:03.332"/>
    <p1510:client id="{28DE2B31-38CE-4FF3-9D5A-DF3B0D5762BA}" v="486" dt="2020-11-22T14:47:38.288"/>
    <p1510:client id="{32A71C64-9B77-4947-9517-FDE43FB031F1}" v="1001" dt="2020-11-22T14:43:26.457"/>
    <p1510:client id="{3B0C205A-C5EB-43B6-88FB-287F18C7CD7C}" v="252" dt="2021-01-28T13:29:57.270"/>
    <p1510:client id="{3C3FB65E-5DAF-451D-9417-629551843A1E}" v="73" dt="2021-01-28T12:41:55.528"/>
    <p1510:client id="{3D61A648-4A83-4EB8-96FB-14D2561AAC81}" v="195" dt="2021-01-28T12:46:24.098"/>
    <p1510:client id="{43362AA5-4557-44AD-81B5-BAC2AFAE6704}" v="122" dt="2021-01-29T13:42:25.309"/>
    <p1510:client id="{44DDFC3C-010E-4319-B976-A76B648CCEA1}" v="9" dt="2021-01-28T09:49:12.354"/>
    <p1510:client id="{455509D1-7CCC-4779-B6CC-CE24B72D9C0D}" v="6" dt="2021-01-28T12:44:19.315"/>
    <p1510:client id="{4FE250DD-320B-48D8-91E1-9E8BD3C44722}" v="48" dt="2021-01-28T10:35:50.715"/>
    <p1510:client id="{51915594-7C41-4797-9B55-19ADB267DA2F}" v="431" dt="2021-01-29T11:05:09.332"/>
    <p1510:client id="{55DF6B8A-04A5-47A1-BCD6-3A0ED8E0E7AC}" v="72" dt="2020-12-06T14:53:59.691"/>
    <p1510:client id="{66DE404A-905D-4BD5-910F-CB25B4F281A4}" v="25" dt="2021-01-28T10:05:07.135"/>
    <p1510:client id="{70944097-E659-4CC4-8A40-FF65FDD160BF}" v="1" dt="2020-11-22T14:24:56.142"/>
    <p1510:client id="{798AEA51-EC06-430E-B207-196C5E98EFD3}" v="8" dt="2021-01-28T12:33:49.321"/>
    <p1510:client id="{7C953AB6-5150-4D12-A55D-AE78E3B585E2}" v="313" dt="2020-11-22T14:14:37.625"/>
    <p1510:client id="{8323DF95-81B7-4525-BEA3-5D3EF2AE7776}" v="3390" dt="2020-12-06T15:36:16.328"/>
    <p1510:client id="{85CE2E8A-C83C-4A54-BAB9-55A73DF88B5C}" v="358" dt="2021-01-28T13:24:52.414"/>
    <p1510:client id="{87DA077A-2BDE-4035-B0D6-0DAF8BFCEB56}" v="30" dt="2021-01-28T09:52:00.963"/>
    <p1510:client id="{8ED10BCD-2120-4206-8EE3-D2498260BA62}" v="1120" dt="2020-12-06T14:56:40.603"/>
    <p1510:client id="{92E27F23-ECA2-40FD-9269-3444463491F5}" v="2" dt="2021-01-29T11:07:25.707"/>
    <p1510:client id="{93598868-A167-49A6-85BF-20CCBDBA21F5}" v="61" dt="2020-12-06T15:38:47.915"/>
    <p1510:client id="{97ECF0C6-F477-45ED-8F42-7A0FAF07F0D2}" v="502" dt="2021-01-28T11:53:35.738"/>
    <p1510:client id="{9DEF4C8C-B112-4CEE-A46E-37A2C5BF476B}" v="30" dt="2020-11-09T09:17:12.429"/>
    <p1510:client id="{9E301936-8C4F-4638-BF19-2DD2C35BA071}" v="72" dt="2021-01-28T10:04:56.697"/>
    <p1510:client id="{BB08DF7D-6110-442E-8D51-7AFDAC8E62A6}" v="2" dt="2020-11-22T14:00:50.478"/>
    <p1510:client id="{CA5D2600-89A1-49DA-BA10-F2CB2DD79BB5}" v="6" dt="2020-11-22T14:20:02.853"/>
    <p1510:client id="{E4544150-4F2C-49C7-AECC-AA3452158140}" v="2" dt="2020-11-09T17:31:20.752"/>
    <p1510:client id="{F00B1FDC-065B-455D-9439-5AC012D73451}" v="67" dt="2020-11-22T14:03:54.081"/>
    <p1510:client id="{F7705DB7-B9E3-475B-88E6-A1CB58DEF4A2}" v="2" dt="2020-11-22T13:59:50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59" d="100"/>
          <a:sy n="59" d="100"/>
        </p:scale>
        <p:origin x="9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EBCB8-1285-4AD0-B876-96E2BB171B7B}" type="datetimeFigureOut">
              <a:rPr lang="en-GB" smtClean="0"/>
              <a:t>02/05/2022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56173-D04F-4C2D-BA34-48E3399160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76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663BD-EEB0-4017-B1B6-4C225E1E62C3}" type="datetime1">
              <a:rPr lang="fr-BE"/>
              <a:pPr>
                <a:defRPr/>
              </a:pPr>
              <a:t>02-05-22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B0EDB-B55C-4633-81B0-58939D1C0A69}" type="slidenum">
              <a:rPr lang="fr-BE"/>
              <a:pPr>
                <a:defRPr/>
              </a:pPr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492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19" y="711708"/>
            <a:ext cx="10728960" cy="341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5390248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4E53-2F14-416B-BEC1-C849C53D6B24}" type="datetime1">
              <a:rPr lang="en-US" smtClean="0"/>
              <a:t>5/2/2022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ADB6A23F-8D05-4411-A0E3-D6E71A7940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‹#›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0576" y="408720"/>
            <a:ext cx="10988675" cy="513715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575" y="1261420"/>
            <a:ext cx="10988675" cy="4530090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1347B-43A5-4550-AC8F-14466821E438}" type="datetime1">
              <a:rPr lang="en-US" smtClean="0"/>
              <a:t>5/2/2022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5EF4DC2B-F8DB-4396-AAD9-DE76C76604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‹#›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0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DE1DA-01CE-4094-B53C-692A5E8FB79D}" type="datetime1">
              <a:rPr lang="en-US" smtClean="0"/>
              <a:t>5/2/2022</a:t>
            </a:fld>
            <a:endParaRPr lang="en-US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9FA3D996-57BB-4E62-AECE-AAD7472464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‹#›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513715"/>
          </a:xfrm>
        </p:spPr>
        <p:txBody>
          <a:bodyPr lIns="0" tIns="0" rIns="0" bIns="0"/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2883" y="6470273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4C271-B46F-429C-AB3D-3A90A594ADDC}" type="datetime1">
              <a:rPr lang="en-US" smtClean="0"/>
              <a:t>5/2/2022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CF3DCF73-F969-45F6-92B7-9FFEFBFBD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‹#›</a:t>
            </a:fld>
            <a:endParaRPr spc="-5">
              <a:solidFill>
                <a:srgbClr val="00339F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B76742-187D-4657-A3D8-B823B3363F31}"/>
              </a:ext>
            </a:extLst>
          </p:cNvPr>
          <p:cNvCxnSpPr/>
          <p:nvPr userDrawn="1"/>
        </p:nvCxnSpPr>
        <p:spPr>
          <a:xfrm>
            <a:off x="0" y="99958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3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523"/>
            <a:ext cx="12131040" cy="4884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5001895"/>
          </a:xfrm>
          <a:custGeom>
            <a:avLst/>
            <a:gdLst/>
            <a:ahLst/>
            <a:cxnLst/>
            <a:rect l="l" t="t" r="r" b="b"/>
            <a:pathLst>
              <a:path w="12192000" h="5001895">
                <a:moveTo>
                  <a:pt x="12192000" y="0"/>
                </a:moveTo>
                <a:lnTo>
                  <a:pt x="0" y="0"/>
                </a:lnTo>
                <a:lnTo>
                  <a:pt x="0" y="4878324"/>
                </a:lnTo>
                <a:lnTo>
                  <a:pt x="0" y="5001768"/>
                </a:lnTo>
                <a:lnTo>
                  <a:pt x="12192000" y="5001768"/>
                </a:lnTo>
                <a:lnTo>
                  <a:pt x="12192000" y="48783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339F">
              <a:alpha val="521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878323"/>
            <a:ext cx="12166600" cy="1979930"/>
          </a:xfrm>
          <a:custGeom>
            <a:avLst/>
            <a:gdLst/>
            <a:ahLst/>
            <a:cxnLst/>
            <a:rect l="l" t="t" r="r" b="b"/>
            <a:pathLst>
              <a:path w="12166600" h="1979929">
                <a:moveTo>
                  <a:pt x="12166092" y="0"/>
                </a:moveTo>
                <a:lnTo>
                  <a:pt x="0" y="0"/>
                </a:lnTo>
                <a:lnTo>
                  <a:pt x="0" y="1979676"/>
                </a:lnTo>
                <a:lnTo>
                  <a:pt x="12166092" y="1979676"/>
                </a:lnTo>
                <a:lnTo>
                  <a:pt x="121660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554553" y="0"/>
            <a:ext cx="2637790" cy="6845934"/>
          </a:xfrm>
          <a:custGeom>
            <a:avLst/>
            <a:gdLst/>
            <a:ahLst/>
            <a:cxnLst/>
            <a:rect l="l" t="t" r="r" b="b"/>
            <a:pathLst>
              <a:path w="2637790" h="6845934">
                <a:moveTo>
                  <a:pt x="2637447" y="0"/>
                </a:moveTo>
                <a:lnTo>
                  <a:pt x="0" y="0"/>
                </a:lnTo>
                <a:lnTo>
                  <a:pt x="2637447" y="6845808"/>
                </a:lnTo>
                <a:lnTo>
                  <a:pt x="2637447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39823" y="1589532"/>
            <a:ext cx="6590030" cy="1664335"/>
          </a:xfrm>
          <a:custGeom>
            <a:avLst/>
            <a:gdLst/>
            <a:ahLst/>
            <a:cxnLst/>
            <a:rect l="l" t="t" r="r" b="b"/>
            <a:pathLst>
              <a:path w="6590030" h="1664335">
                <a:moveTo>
                  <a:pt x="6589776" y="0"/>
                </a:moveTo>
                <a:lnTo>
                  <a:pt x="0" y="0"/>
                </a:lnTo>
                <a:lnTo>
                  <a:pt x="0" y="1664208"/>
                </a:lnTo>
                <a:lnTo>
                  <a:pt x="6589776" y="1664208"/>
                </a:lnTo>
                <a:lnTo>
                  <a:pt x="6589776" y="0"/>
                </a:lnTo>
                <a:close/>
              </a:path>
            </a:pathLst>
          </a:custGeom>
          <a:solidFill>
            <a:srgbClr val="0032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551419" y="1589532"/>
            <a:ext cx="678180" cy="1664335"/>
          </a:xfrm>
          <a:custGeom>
            <a:avLst/>
            <a:gdLst/>
            <a:ahLst/>
            <a:cxnLst/>
            <a:rect l="l" t="t" r="r" b="b"/>
            <a:pathLst>
              <a:path w="678179" h="1664335">
                <a:moveTo>
                  <a:pt x="678179" y="0"/>
                </a:moveTo>
                <a:lnTo>
                  <a:pt x="0" y="0"/>
                </a:lnTo>
                <a:lnTo>
                  <a:pt x="678179" y="1664208"/>
                </a:lnTo>
                <a:lnTo>
                  <a:pt x="678179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491739" y="1670304"/>
            <a:ext cx="4503420" cy="1502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84998-46C1-4FCD-B790-C475AD73CF62}" type="datetime1">
              <a:rPr lang="en-US" smtClean="0"/>
              <a:t>5/2/2022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A2192-A229-4222-92CA-E374B4A7F0C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" y="5052696"/>
            <a:ext cx="4505325" cy="1162050"/>
          </a:xfrm>
          <a:prstGeom prst="rect">
            <a:avLst/>
          </a:prstGeom>
        </p:spPr>
      </p:pic>
      <p:sp>
        <p:nvSpPr>
          <p:cNvPr id="15" name="Holder 6">
            <a:extLst>
              <a:ext uri="{FF2B5EF4-FFF2-40B4-BE49-F238E27FC236}">
                <a16:creationId xmlns:a16="http://schemas.microsoft.com/office/drawing/2014/main" id="{56B75B4F-6CB8-4603-9B5B-F742DA4872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‹#›</a:t>
            </a:fld>
            <a:endParaRPr spc="-5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0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8" b="30403"/>
          <a:stretch>
            <a:fillRect/>
          </a:stretch>
        </p:blipFill>
        <p:spPr bwMode="auto">
          <a:xfrm>
            <a:off x="9840384" y="4949826"/>
            <a:ext cx="2351616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609600" y="2181225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Page d’ouverture</a:t>
            </a:r>
            <a:endParaRPr lang="fr-BE" alt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CFD2C1D-BE3B-4505-BFA3-166BE4553027}" type="datetime1">
              <a:rPr lang="fr-BE"/>
              <a:pPr>
                <a:defRPr/>
              </a:pPr>
              <a:t>02-05-22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B2A26BF-1A26-4257-AACF-9703C7DF42BC}" type="slidenum">
              <a:rPr lang="fr-BE"/>
              <a:pPr>
                <a:defRPr/>
              </a:pPr>
              <a:t>‹#›</a:t>
            </a:fld>
            <a:endParaRPr lang="fr-BE"/>
          </a:p>
        </p:txBody>
      </p:sp>
      <p:sp>
        <p:nvSpPr>
          <p:cNvPr id="7" name="Rectangle 6"/>
          <p:cNvSpPr/>
          <p:nvPr userDrawn="1"/>
        </p:nvSpPr>
        <p:spPr>
          <a:xfrm>
            <a:off x="2159000" y="646114"/>
            <a:ext cx="8161867" cy="556577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BE" sz="1800"/>
          </a:p>
        </p:txBody>
      </p:sp>
      <p:pic>
        <p:nvPicPr>
          <p:cNvPr id="1032" name="Picture 11" descr="http://www.ulb.ac.be/preview1/dre/com/docs/ULB-ligne-droite.jpg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1"/>
            <a:ext cx="6925733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Image 8"/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6778626"/>
            <a:ext cx="12200467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54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884164"/>
            <a:ext cx="12192000" cy="973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975604"/>
            <a:ext cx="12192000" cy="868680"/>
          </a:xfrm>
          <a:custGeom>
            <a:avLst/>
            <a:gdLst/>
            <a:ahLst/>
            <a:cxnLst/>
            <a:rect l="l" t="t" r="r" b="b"/>
            <a:pathLst>
              <a:path w="12192000" h="868679">
                <a:moveTo>
                  <a:pt x="12192000" y="0"/>
                </a:moveTo>
                <a:lnTo>
                  <a:pt x="0" y="0"/>
                </a:lnTo>
                <a:lnTo>
                  <a:pt x="0" y="868680"/>
                </a:lnTo>
                <a:lnTo>
                  <a:pt x="12192000" y="86868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70559" y="6097523"/>
            <a:ext cx="1501140" cy="669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0577" y="485873"/>
            <a:ext cx="10988674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577" y="1323281"/>
            <a:ext cx="10988675" cy="4530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39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3400" y="6177064"/>
            <a:ext cx="280416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F6600"/>
                </a:solidFill>
                <a:latin typeface="Verdana"/>
                <a:cs typeface="Verdana"/>
              </a:defRPr>
            </a:lvl1pPr>
          </a:lstStyle>
          <a:p>
            <a:pPr marR="30480" algn="r">
              <a:spcBef>
                <a:spcPts val="100"/>
              </a:spcBef>
            </a:pPr>
            <a:r>
              <a:rPr lang="en-US"/>
              <a:t>MSc Electromechanical Engineering</a:t>
            </a:r>
            <a:endParaRPr lang="en-US" spc="-5"/>
          </a:p>
          <a:p>
            <a:pPr marR="30480" algn="r">
              <a:spcBef>
                <a:spcPts val="70"/>
              </a:spcBef>
            </a:pPr>
            <a:r>
              <a:rPr lang="en-US" spc="-5">
                <a:solidFill>
                  <a:srgbClr val="00339F"/>
                </a:solidFill>
              </a:rPr>
              <a:t>14-10-2020 |</a:t>
            </a:r>
            <a:r>
              <a:rPr lang="en-US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‹#›</a:t>
            </a:fld>
            <a:endParaRPr spc="-5">
              <a:solidFill>
                <a:srgbClr val="00339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C4FE8-BC38-44F1-BA56-93B9AB9FDE6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31819" y="6083807"/>
            <a:ext cx="2410720" cy="6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2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6" r:id="rId4"/>
    <p:sldLayoutId id="2147483667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523" y="0"/>
            <a:ext cx="12190730" cy="4883302"/>
            <a:chOff x="1523" y="0"/>
            <a:chExt cx="12190730" cy="4883302"/>
          </a:xfrm>
        </p:grpSpPr>
        <p:sp>
          <p:nvSpPr>
            <p:cNvPr id="4" name="object 4"/>
            <p:cNvSpPr/>
            <p:nvPr/>
          </p:nvSpPr>
          <p:spPr>
            <a:xfrm>
              <a:off x="1523" y="0"/>
              <a:ext cx="12188812" cy="48833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523" y="0"/>
              <a:ext cx="12190730" cy="4875530"/>
            </a:xfrm>
            <a:custGeom>
              <a:avLst/>
              <a:gdLst/>
              <a:ahLst/>
              <a:cxnLst/>
              <a:rect l="l" t="t" r="r" b="b"/>
              <a:pathLst>
                <a:path w="12190730" h="4875530">
                  <a:moveTo>
                    <a:pt x="0" y="4875276"/>
                  </a:moveTo>
                  <a:lnTo>
                    <a:pt x="12190488" y="4875276"/>
                  </a:lnTo>
                  <a:lnTo>
                    <a:pt x="12190488" y="0"/>
                  </a:lnTo>
                  <a:lnTo>
                    <a:pt x="0" y="0"/>
                  </a:lnTo>
                  <a:lnTo>
                    <a:pt x="0" y="4875276"/>
                  </a:lnTo>
                  <a:close/>
                </a:path>
              </a:pathLst>
            </a:custGeom>
            <a:solidFill>
              <a:srgbClr val="00339F">
                <a:alpha val="5215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740663" y="2584704"/>
              <a:ext cx="4660669" cy="337185"/>
            </a:xfrm>
            <a:custGeom>
              <a:avLst/>
              <a:gdLst/>
              <a:ahLst/>
              <a:cxnLst/>
              <a:rect l="l" t="t" r="r" b="b"/>
              <a:pathLst>
                <a:path w="3343910" h="337185">
                  <a:moveTo>
                    <a:pt x="3343655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3343655" y="336803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00339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8999" y="2590800"/>
            <a:ext cx="4662334" cy="28982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800" spc="-35" dirty="0">
                <a:solidFill>
                  <a:srgbClr val="FFFFFF"/>
                </a:solidFill>
                <a:latin typeface="Verdana"/>
                <a:cs typeface="Verdana"/>
              </a:rPr>
              <a:t>MA1 Project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64" y="2109216"/>
            <a:ext cx="7018419" cy="396262"/>
          </a:xfrm>
          <a:prstGeom prst="rect">
            <a:avLst/>
          </a:prstGeom>
          <a:solidFill>
            <a:srgbClr val="FF6600"/>
          </a:solidFill>
        </p:spPr>
        <p:txBody>
          <a:bodyPr vert="horz" wrap="square" lIns="0" tIns="0" rIns="0" bIns="0" rtlCol="0" anchor="t">
            <a:spAutoFit/>
          </a:bodyPr>
          <a:lstStyle/>
          <a:p>
            <a:pPr marL="133985">
              <a:lnSpc>
                <a:spcPts val="3325"/>
              </a:lnSpc>
            </a:pPr>
            <a:r>
              <a:rPr lang="fr-BE" sz="2400" dirty="0">
                <a:latin typeface="Arial" panose="020B0604020202020204" pitchFamily="34" charset="0"/>
              </a:rPr>
              <a:t>E</a:t>
            </a:r>
            <a:r>
              <a:rPr lang="en-GB" sz="2400" dirty="0" err="1">
                <a:latin typeface="Arial" panose="020B0604020202020204" pitchFamily="34" charset="0"/>
              </a:rPr>
              <a:t>xoskeleton</a:t>
            </a:r>
            <a:r>
              <a:rPr lang="en-GB" sz="2400" dirty="0">
                <a:latin typeface="Arial" panose="020B0604020202020204" pitchFamily="34" charset="0"/>
              </a:rPr>
              <a:t> IoT for remote monitoring and control</a:t>
            </a:r>
            <a:endParaRPr lang="fr-FR" sz="2400" dirty="0"/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2192343" cy="6855206"/>
            <a:chOff x="0" y="0"/>
            <a:chExt cx="12192343" cy="6855206"/>
          </a:xfrm>
        </p:grpSpPr>
        <p:sp>
          <p:nvSpPr>
            <p:cNvPr id="10" name="object 10"/>
            <p:cNvSpPr/>
            <p:nvPr/>
          </p:nvSpPr>
          <p:spPr>
            <a:xfrm>
              <a:off x="0" y="4875276"/>
              <a:ext cx="12192000" cy="1979930"/>
            </a:xfrm>
            <a:custGeom>
              <a:avLst/>
              <a:gdLst/>
              <a:ahLst/>
              <a:cxnLst/>
              <a:rect l="l" t="t" r="r" b="b"/>
              <a:pathLst>
                <a:path w="12192000" h="1979929">
                  <a:moveTo>
                    <a:pt x="12192000" y="0"/>
                  </a:moveTo>
                  <a:lnTo>
                    <a:pt x="0" y="0"/>
                  </a:lnTo>
                  <a:lnTo>
                    <a:pt x="0" y="1979676"/>
                  </a:lnTo>
                  <a:lnTo>
                    <a:pt x="12192000" y="1979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554553" y="0"/>
              <a:ext cx="2637790" cy="6845934"/>
            </a:xfrm>
            <a:custGeom>
              <a:avLst/>
              <a:gdLst/>
              <a:ahLst/>
              <a:cxnLst/>
              <a:rect l="l" t="t" r="r" b="b"/>
              <a:pathLst>
                <a:path w="2637790" h="6845934">
                  <a:moveTo>
                    <a:pt x="2637447" y="0"/>
                  </a:moveTo>
                  <a:lnTo>
                    <a:pt x="0" y="0"/>
                  </a:lnTo>
                  <a:lnTo>
                    <a:pt x="2637447" y="6845808"/>
                  </a:lnTo>
                  <a:lnTo>
                    <a:pt x="2637447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3A62E-A423-48CB-9A85-77E6D5D2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90" y="5464810"/>
            <a:ext cx="4505325" cy="1162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9E4353-55C3-4EB4-A68D-4EF1E892A462}"/>
              </a:ext>
            </a:extLst>
          </p:cNvPr>
          <p:cNvSpPr txBox="1"/>
          <p:nvPr/>
        </p:nvSpPr>
        <p:spPr>
          <a:xfrm>
            <a:off x="8831099" y="5661114"/>
            <a:ext cx="2971711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Verdana"/>
                <a:ea typeface="Verdana"/>
                <a:cs typeface="Verdana"/>
              </a:rPr>
              <a:t>Julien van Delft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3AC80-007E-44C5-A1A7-747DAE790A13}"/>
              </a:ext>
            </a:extLst>
          </p:cNvPr>
          <p:cNvSpPr txBox="1"/>
          <p:nvPr/>
        </p:nvSpPr>
        <p:spPr>
          <a:xfrm>
            <a:off x="5001027" y="5436725"/>
            <a:ext cx="3536930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Promoter: Prof.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Vanderborght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Co-promoter: Prof.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Lefeber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Supervisor: Dr. Ir.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Grosu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F3F512-547E-4A18-B049-6B877E58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912E6A2-185C-4F76-9B70-538ED5DA7C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10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072713-A68D-44C1-BF5F-AE97DB4C3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0" r="-302" b="-1"/>
          <a:stretch/>
        </p:blipFill>
        <p:spPr>
          <a:xfrm>
            <a:off x="476139" y="1605459"/>
            <a:ext cx="4976549" cy="194210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2855260-0D73-4D2A-BD9E-BDBC017850D1}"/>
              </a:ext>
            </a:extLst>
          </p:cNvPr>
          <p:cNvSpPr txBox="1"/>
          <p:nvPr/>
        </p:nvSpPr>
        <p:spPr>
          <a:xfrm>
            <a:off x="2061762" y="121624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/>
                </a:solidFill>
              </a:rPr>
              <a:t>Simulink module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0720B2-E109-41B7-B8DB-BE392302BB5A}"/>
              </a:ext>
            </a:extLst>
          </p:cNvPr>
          <p:cNvSpPr txBox="1"/>
          <p:nvPr/>
        </p:nvSpPr>
        <p:spPr>
          <a:xfrm>
            <a:off x="1152150" y="4441431"/>
            <a:ext cx="3756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/>
                </a:solidFill>
              </a:rPr>
              <a:t>Arduino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Control the shield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Send data to </a:t>
            </a:r>
            <a:r>
              <a:rPr lang="en-US" dirty="0" err="1">
                <a:solidFill>
                  <a:schemeClr val="accent1"/>
                </a:solidFill>
              </a:rPr>
              <a:t>Matlab</a:t>
            </a:r>
            <a:r>
              <a:rPr lang="en-US" dirty="0">
                <a:solidFill>
                  <a:schemeClr val="accent1"/>
                </a:solidFill>
              </a:rPr>
              <a:t> and to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Process received data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1AC6FDA-F098-4E07-A93B-FF7150162CB1}"/>
              </a:ext>
            </a:extLst>
          </p:cNvPr>
          <p:cNvCxnSpPr>
            <a:cxnSpLocks/>
          </p:cNvCxnSpPr>
          <p:nvPr/>
        </p:nvCxnSpPr>
        <p:spPr>
          <a:xfrm>
            <a:off x="2719702" y="3684233"/>
            <a:ext cx="0" cy="7571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957ABA6-3648-4346-8445-2A3E8C890B48}"/>
              </a:ext>
            </a:extLst>
          </p:cNvPr>
          <p:cNvCxnSpPr/>
          <p:nvPr/>
        </p:nvCxnSpPr>
        <p:spPr>
          <a:xfrm>
            <a:off x="5246703" y="5157926"/>
            <a:ext cx="13050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478D514C-A3D0-4305-8E34-9D9684CCA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712" y="4706035"/>
            <a:ext cx="949974" cy="9357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9E001034-7212-4ADB-B561-3216E01547C0}"/>
              </a:ext>
            </a:extLst>
          </p:cNvPr>
          <p:cNvSpPr txBox="1"/>
          <p:nvPr/>
        </p:nvSpPr>
        <p:spPr>
          <a:xfrm>
            <a:off x="6889732" y="4441431"/>
            <a:ext cx="28202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chemeClr val="accent1"/>
                </a:solidFill>
              </a:rPr>
              <a:t>Rapsberry</a:t>
            </a:r>
            <a:r>
              <a:rPr lang="en-US" u="sng" dirty="0">
                <a:solidFill>
                  <a:schemeClr val="accent1"/>
                </a:solidFill>
              </a:rPr>
              <a:t> Pi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MQTT server with topics </a:t>
            </a:r>
          </a:p>
          <a:p>
            <a:r>
              <a:rPr lang="en-US" dirty="0">
                <a:solidFill>
                  <a:schemeClr val="accent1"/>
                </a:solidFill>
              </a:rPr>
              <a:t>      using </a:t>
            </a:r>
            <a:r>
              <a:rPr lang="en-US" dirty="0" err="1">
                <a:solidFill>
                  <a:schemeClr val="accent1"/>
                </a:solidFill>
              </a:rPr>
              <a:t>Mosquitto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FTP server for the game</a:t>
            </a:r>
          </a:p>
          <a:p>
            <a:r>
              <a:rPr lang="en-US" dirty="0">
                <a:solidFill>
                  <a:schemeClr val="accent1"/>
                </a:solidFill>
              </a:rPr>
              <a:t>      using </a:t>
            </a:r>
            <a:r>
              <a:rPr lang="en-US" dirty="0" err="1">
                <a:solidFill>
                  <a:schemeClr val="accent1"/>
                </a:solidFill>
              </a:rPr>
              <a:t>VsFTPd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73914F7-85C3-4C37-9A37-F212EE44E7E4}"/>
              </a:ext>
            </a:extLst>
          </p:cNvPr>
          <p:cNvCxnSpPr/>
          <p:nvPr/>
        </p:nvCxnSpPr>
        <p:spPr>
          <a:xfrm flipV="1">
            <a:off x="9067800" y="3506680"/>
            <a:ext cx="0" cy="7368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DC0A4079-A825-41AA-9537-E74CBD0A30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1" t="4104" r="19521" b="3739"/>
          <a:stretch/>
        </p:blipFill>
        <p:spPr>
          <a:xfrm>
            <a:off x="5889185" y="1008642"/>
            <a:ext cx="2004126" cy="3090699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9C33F203-49E0-4984-827D-43579D608130}"/>
              </a:ext>
            </a:extLst>
          </p:cNvPr>
          <p:cNvSpPr txBox="1"/>
          <p:nvPr/>
        </p:nvSpPr>
        <p:spPr>
          <a:xfrm>
            <a:off x="8299861" y="2108446"/>
            <a:ext cx="34160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/>
                </a:solidFill>
              </a:rPr>
              <a:t>Node-RED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Display the received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Easy sending of input messages</a:t>
            </a:r>
          </a:p>
          <a:p>
            <a:endParaRPr lang="en-US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F3F512-547E-4A18-B049-6B877E58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en-US"/>
              <a:t>Separated results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912E6A2-185C-4F76-9B70-538ED5DA7C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11</a:t>
            </a:fld>
            <a:endParaRPr lang="en-GB" spc="-5" dirty="0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A096D8-D7B5-4A46-8345-3F9CF56368E8}"/>
              </a:ext>
            </a:extLst>
          </p:cNvPr>
          <p:cNvSpPr txBox="1"/>
          <p:nvPr/>
        </p:nvSpPr>
        <p:spPr>
          <a:xfrm>
            <a:off x="673054" y="1136313"/>
            <a:ext cx="3394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Simulink subsystem able to send and receive strings and numbers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8A7854-C681-48B1-B211-FE45C261A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9" y="2092513"/>
            <a:ext cx="3785385" cy="249923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EC8AB76-597C-4D55-8EBB-2143E466277B}"/>
              </a:ext>
            </a:extLst>
          </p:cNvPr>
          <p:cNvSpPr txBox="1"/>
          <p:nvPr/>
        </p:nvSpPr>
        <p:spPr>
          <a:xfrm>
            <a:off x="4926797" y="1136313"/>
            <a:ext cx="233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Monitoring of sending from Arduino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853EFEB-9EBF-41C2-8462-CA66A6C6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" r="3651" b="4663"/>
          <a:stretch/>
        </p:blipFill>
        <p:spPr>
          <a:xfrm>
            <a:off x="4926797" y="1760889"/>
            <a:ext cx="2338405" cy="3547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29A018-5E57-418D-8F44-3238B31AE1EA}"/>
              </a:ext>
            </a:extLst>
          </p:cNvPr>
          <p:cNvSpPr txBox="1"/>
          <p:nvPr/>
        </p:nvSpPr>
        <p:spPr>
          <a:xfrm>
            <a:off x="8753160" y="1136313"/>
            <a:ext cx="233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Testing of subscription by controlling LEDs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67960B4-57F2-427A-8E67-E7CCE05FB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23" y="1810418"/>
            <a:ext cx="3250277" cy="3063423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1503C2A-B827-42A0-A914-7FD8E9B19C48}"/>
              </a:ext>
            </a:extLst>
          </p:cNvPr>
          <p:cNvSpPr/>
          <p:nvPr/>
        </p:nvSpPr>
        <p:spPr>
          <a:xfrm>
            <a:off x="2349501" y="5308847"/>
            <a:ext cx="1083076" cy="412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A4873D-D4AB-45F1-8B03-6832800B0863}"/>
              </a:ext>
            </a:extLst>
          </p:cNvPr>
          <p:cNvSpPr txBox="1"/>
          <p:nvPr/>
        </p:nvSpPr>
        <p:spPr>
          <a:xfrm>
            <a:off x="3580856" y="5352355"/>
            <a:ext cx="503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Everything is communicating reliably with low delay</a:t>
            </a:r>
          </a:p>
        </p:txBody>
      </p:sp>
    </p:spTree>
    <p:extLst>
      <p:ext uri="{BB962C8B-B14F-4D97-AF65-F5344CB8AC3E}">
        <p14:creationId xmlns:p14="http://schemas.microsoft.com/office/powerpoint/2010/main" val="137265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9E20C-A7F4-4A81-90B5-9E6297C5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en-US"/>
              <a:t>FTP Results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CC8F84D8-2381-4A33-8A2C-861C119B7B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12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3" name="FTPTest">
            <a:hlinkClick r:id="" action="ppaction://media"/>
            <a:extLst>
              <a:ext uri="{FF2B5EF4-FFF2-40B4-BE49-F238E27FC236}">
                <a16:creationId xmlns:a16="http://schemas.microsoft.com/office/drawing/2014/main" id="{49C6C185-8424-4762-90B9-B60FF344B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454" y="1273678"/>
            <a:ext cx="7663366" cy="43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4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9E20C-A7F4-4A81-90B5-9E6297C5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en-US" dirty="0"/>
              <a:t>Final Results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CC8F84D8-2381-4A33-8A2C-861C119B7B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13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5" name="FinalVideoCut">
            <a:hlinkClick r:id="" action="ppaction://media"/>
            <a:extLst>
              <a:ext uri="{FF2B5EF4-FFF2-40B4-BE49-F238E27FC236}">
                <a16:creationId xmlns:a16="http://schemas.microsoft.com/office/drawing/2014/main" id="{83797D93-400B-42FE-8ECD-00C3ABDAF5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0859" y="1060946"/>
            <a:ext cx="8670282" cy="48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4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9E20C-A7F4-4A81-90B5-9E6297C5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Conclusion</a:t>
            </a:r>
            <a:endParaRPr lang="en-GB" dirty="0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CC8F84D8-2381-4A33-8A2C-861C119B7B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14</a:t>
            </a:fld>
            <a:endParaRPr lang="en-GB" spc="-5" dirty="0">
              <a:solidFill>
                <a:srgbClr val="00339F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773C01-1A2C-4785-8B12-DA3ED8B2E7BD}"/>
              </a:ext>
            </a:extLst>
          </p:cNvPr>
          <p:cNvSpPr txBox="1"/>
          <p:nvPr/>
        </p:nvSpPr>
        <p:spPr>
          <a:xfrm>
            <a:off x="663531" y="1473035"/>
            <a:ext cx="93044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Aim </a:t>
            </a:r>
            <a:r>
              <a:rPr lang="en-US" sz="2000" dirty="0">
                <a:solidFill>
                  <a:schemeClr val="accent1"/>
                </a:solidFill>
                <a:sym typeface="Wingdings" panose="05000000000000000000" pitchFamily="2" charset="2"/>
              </a:rPr>
              <a:t> reliable cellular communication exoskeleton-doctor</a:t>
            </a:r>
            <a:endParaRPr lang="en-US" sz="20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MQTT and LTE Cat 4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1"/>
                </a:solidFill>
              </a:rPr>
              <a:t>DFRobot</a:t>
            </a:r>
            <a:r>
              <a:rPr lang="en-US" sz="2000" dirty="0">
                <a:solidFill>
                  <a:schemeClr val="accent1"/>
                </a:solidFill>
              </a:rPr>
              <a:t> SIM7600 Arduino shield chosen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Simulink module, Arduino, MQTT/FTP servers and monitoring interface implemented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A62C9195-5D39-4627-8003-80E9E783279D}"/>
              </a:ext>
            </a:extLst>
          </p:cNvPr>
          <p:cNvSpPr/>
          <p:nvPr/>
        </p:nvSpPr>
        <p:spPr>
          <a:xfrm>
            <a:off x="1614340" y="3759686"/>
            <a:ext cx="719091" cy="301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1D9B69-6AF7-4C63-AD01-04F96B4F92A9}"/>
              </a:ext>
            </a:extLst>
          </p:cNvPr>
          <p:cNvSpPr txBox="1"/>
          <p:nvPr/>
        </p:nvSpPr>
        <p:spPr>
          <a:xfrm>
            <a:off x="2653166" y="3458772"/>
            <a:ext cx="68856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After testing, functional IoT enabling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Average latency of 200-300 </a:t>
            </a:r>
            <a:r>
              <a:rPr lang="en-US" sz="2000" dirty="0" err="1">
                <a:solidFill>
                  <a:schemeClr val="accent1"/>
                </a:solidFill>
              </a:rPr>
              <a:t>ms</a:t>
            </a:r>
            <a:r>
              <a:rPr lang="en-US" sz="2000" dirty="0">
                <a:solidFill>
                  <a:schemeClr val="accent1"/>
                </a:solidFill>
              </a:rPr>
              <a:t> from </a:t>
            </a:r>
            <a:r>
              <a:rPr lang="en-US" sz="2000" dirty="0" err="1">
                <a:solidFill>
                  <a:schemeClr val="accent1"/>
                </a:solidFill>
              </a:rPr>
              <a:t>Matlab</a:t>
            </a:r>
            <a:r>
              <a:rPr lang="en-US" sz="2000" dirty="0">
                <a:solidFill>
                  <a:schemeClr val="accent1"/>
                </a:solidFill>
              </a:rPr>
              <a:t> to MQTT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Low latency for reception from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u="sng" dirty="0">
                <a:solidFill>
                  <a:schemeClr val="accent1"/>
                </a:solidFill>
              </a:rPr>
              <a:t>Future works: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Full interface built from scratch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 Final connection between exoskeleton and 4G system missing</a:t>
            </a:r>
          </a:p>
        </p:txBody>
      </p:sp>
    </p:spTree>
    <p:extLst>
      <p:ext uri="{BB962C8B-B14F-4D97-AF65-F5344CB8AC3E}">
        <p14:creationId xmlns:p14="http://schemas.microsoft.com/office/powerpoint/2010/main" val="96317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67301E3-8B4F-4975-8013-6E379A82EAC9}"/>
              </a:ext>
            </a:extLst>
          </p:cNvPr>
          <p:cNvSpPr/>
          <p:nvPr/>
        </p:nvSpPr>
        <p:spPr>
          <a:xfrm>
            <a:off x="2743200" y="1447800"/>
            <a:ext cx="6095999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4510A8B-C6B8-4AF7-9C70-24D37009C4CC}"/>
              </a:ext>
            </a:extLst>
          </p:cNvPr>
          <p:cNvSpPr txBox="1"/>
          <p:nvPr/>
        </p:nvSpPr>
        <p:spPr>
          <a:xfrm>
            <a:off x="609600" y="344170"/>
            <a:ext cx="901065" cy="341630"/>
          </a:xfrm>
          <a:prstGeom prst="rect">
            <a:avLst/>
          </a:prstGeom>
          <a:solidFill>
            <a:srgbClr val="FF6600"/>
          </a:solidFill>
        </p:spPr>
        <p:txBody>
          <a:bodyPr vert="horz" wrap="square" lIns="0" tIns="317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25"/>
              </a:spcBef>
            </a:pPr>
            <a:r>
              <a:rPr sz="2200" spc="-5">
                <a:solidFill>
                  <a:srgbClr val="FFFFFF"/>
                </a:solidFill>
                <a:latin typeface="Verdana"/>
                <a:cs typeface="Verdana"/>
              </a:rPr>
              <a:t>Q&amp;A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0E702A8-7AA3-46D9-B28A-14F62892CA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 wrap="square" lIns="0" tIns="0" rIns="0" bIns="0" anchor="t">
            <a:normAutofit/>
          </a:bodyPr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15</a:t>
            </a:fld>
            <a:endParaRPr lang="en-GB" spc="-5" dirty="0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66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C2FE48-B4B4-4758-B30D-E22CCBED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Human </a:t>
            </a:r>
            <a:r>
              <a:rPr lang="fr-BE" dirty="0" err="1"/>
              <a:t>mobility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A6DD7AC-ABCB-49D6-AF78-5BF6E7CBB0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17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9194DA6-8732-44A4-B467-B0DA5C17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26" y="1571319"/>
            <a:ext cx="5856303" cy="3715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3CA51-3E9B-487B-AF85-3B768B78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303" y="1433974"/>
            <a:ext cx="3818171" cy="39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54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66EB7-33A6-4EE9-922A-2FA0AA1D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43" y="283182"/>
            <a:ext cx="10988674" cy="492443"/>
          </a:xfrm>
        </p:spPr>
        <p:txBody>
          <a:bodyPr/>
          <a:lstStyle/>
          <a:p>
            <a:r>
              <a:rPr lang="fr-BE" dirty="0"/>
              <a:t>Solution 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3957F1F-BC6C-4F4E-8A0E-DD909950570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18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9" name="Image 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1D9A553F-265D-4974-890C-33C710419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80" y="1552306"/>
            <a:ext cx="5282215" cy="3244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FA5AECE-AD2F-40E7-8633-B53AAA086553}"/>
              </a:ext>
            </a:extLst>
          </p:cNvPr>
          <p:cNvSpPr txBox="1"/>
          <p:nvPr/>
        </p:nvSpPr>
        <p:spPr>
          <a:xfrm>
            <a:off x="5745067" y="5204444"/>
            <a:ext cx="567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Hocoma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ArmeoPower</a:t>
            </a:r>
            <a:r>
              <a:rPr lang="en-US" dirty="0">
                <a:solidFill>
                  <a:schemeClr val="accent1"/>
                </a:solidFill>
              </a:rPr>
              <a:t> exoskeleton for stroke rehabilitation</a:t>
            </a:r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552C507-7789-45F6-981B-505455FB2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" b="25397"/>
          <a:stretch/>
        </p:blipFill>
        <p:spPr>
          <a:xfrm>
            <a:off x="968605" y="1286166"/>
            <a:ext cx="3570549" cy="3777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B3C6D4-EBF4-4A4C-8CA6-A60B9C0B96C9}"/>
              </a:ext>
            </a:extLst>
          </p:cNvPr>
          <p:cNvSpPr txBox="1"/>
          <p:nvPr/>
        </p:nvSpPr>
        <p:spPr>
          <a:xfrm>
            <a:off x="767373" y="5204444"/>
            <a:ext cx="397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BICS exoskeleton for helping lifting loads</a:t>
            </a:r>
          </a:p>
        </p:txBody>
      </p:sp>
    </p:spTree>
    <p:extLst>
      <p:ext uri="{BB962C8B-B14F-4D97-AF65-F5344CB8AC3E}">
        <p14:creationId xmlns:p14="http://schemas.microsoft.com/office/powerpoint/2010/main" val="245982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CFB0D-570D-4232-B136-7D700171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 err="1"/>
              <a:t>Research</a:t>
            </a:r>
            <a:r>
              <a:rPr lang="fr-BE" dirty="0"/>
              <a:t> questions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6AC237A-799D-4DC5-8777-A504ADD6D7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/>
              <a:t>MSc Electromechanical Engineering</a:t>
            </a:r>
            <a:endParaRPr lang="en-GB" spc="-5"/>
          </a:p>
          <a:p>
            <a:pPr marR="30480" algn="r">
              <a:spcBef>
                <a:spcPts val="70"/>
              </a:spcBef>
            </a:pPr>
            <a:r>
              <a:rPr lang="en-GB" spc="-5">
                <a:solidFill>
                  <a:srgbClr val="00339F"/>
                </a:solidFill>
              </a:rPr>
              <a:t>14-10-2020 |</a:t>
            </a:r>
            <a:r>
              <a:rPr lang="en-GB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19</a:t>
            </a:fld>
            <a:endParaRPr lang="en-GB" spc="-5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0E3237-F42C-4C17-80BB-29D638ECD8DE}"/>
              </a:ext>
            </a:extLst>
          </p:cNvPr>
          <p:cNvSpPr txBox="1"/>
          <p:nvPr/>
        </p:nvSpPr>
        <p:spPr>
          <a:xfrm>
            <a:off x="1000823" y="1951672"/>
            <a:ext cx="10190354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What are the main differences between the different mobile connectivity?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Which technology is best suited for current application in Belgium?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What connectivity module are best suited for remote control and monitoring?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</a:rPr>
              <a:t>How does the cellular connectivity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654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F6C316-3E6A-4DC0-9152-53373E938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183D69-CCC5-42D8-91D2-8DE1F917B5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4" name="Picture 10" descr="A picture containing game, man&#10;&#10;Description automatically generated">
            <a:extLst>
              <a:ext uri="{FF2B5EF4-FFF2-40B4-BE49-F238E27FC236}">
                <a16:creationId xmlns:a16="http://schemas.microsoft.com/office/drawing/2014/main" id="{6870653A-F937-4250-9C27-9781ABC35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8" y="1242084"/>
            <a:ext cx="2087149" cy="2057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D3F374-44E5-43C6-8C8B-B0E0655B41C3}"/>
              </a:ext>
            </a:extLst>
          </p:cNvPr>
          <p:cNvSpPr/>
          <p:nvPr/>
        </p:nvSpPr>
        <p:spPr>
          <a:xfrm>
            <a:off x="5550263" y="2771381"/>
            <a:ext cx="337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CD4E23-F697-4D6B-8C6E-1541DC11D527}"/>
              </a:ext>
            </a:extLst>
          </p:cNvPr>
          <p:cNvSpPr txBox="1">
            <a:spLocks/>
          </p:cNvSpPr>
          <p:nvPr/>
        </p:nvSpPr>
        <p:spPr>
          <a:xfrm>
            <a:off x="581036" y="3479725"/>
            <a:ext cx="2293631" cy="711231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kern="0" dirty="0">
                <a:solidFill>
                  <a:schemeClr val="accent1"/>
                </a:solidFill>
              </a:rPr>
              <a:t>Mechanical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778F57-BF5E-4446-AEBD-3C419FB68471}"/>
              </a:ext>
            </a:extLst>
          </p:cNvPr>
          <p:cNvSpPr txBox="1">
            <a:spLocks/>
          </p:cNvSpPr>
          <p:nvPr/>
        </p:nvSpPr>
        <p:spPr>
          <a:xfrm>
            <a:off x="8594676" y="2461637"/>
            <a:ext cx="2484073" cy="711231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Interactive game front end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73589EF-5450-4B90-B47F-29C8999B0721}"/>
              </a:ext>
            </a:extLst>
          </p:cNvPr>
          <p:cNvSpPr txBox="1">
            <a:spLocks/>
          </p:cNvSpPr>
          <p:nvPr/>
        </p:nvSpPr>
        <p:spPr>
          <a:xfrm>
            <a:off x="8379950" y="5096950"/>
            <a:ext cx="2913524" cy="711231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Interactive gaming back end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FE68FA9-E602-4B33-BD11-C20C2B234441}"/>
              </a:ext>
            </a:extLst>
          </p:cNvPr>
          <p:cNvSpPr txBox="1">
            <a:spLocks/>
          </p:cNvSpPr>
          <p:nvPr/>
        </p:nvSpPr>
        <p:spPr>
          <a:xfrm>
            <a:off x="4906549" y="5168761"/>
            <a:ext cx="2293631" cy="949356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IoT enabling (4G/5G)</a:t>
            </a:r>
          </a:p>
        </p:txBody>
      </p:sp>
      <p:pic>
        <p:nvPicPr>
          <p:cNvPr id="10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D9D7BE91-FB8E-4141-B8CA-0CC75E306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30" y="1242084"/>
            <a:ext cx="1197362" cy="1197362"/>
          </a:xfrm>
          <a:prstGeom prst="rect">
            <a:avLst/>
          </a:prstGeom>
        </p:spPr>
      </p:pic>
      <p:pic>
        <p:nvPicPr>
          <p:cNvPr id="11" name="Picture 8" descr="graph, graph, growth, growth, graph, line, graph, icon, icon, chart, linear representation, visual representation, chart, linear representation, visual representation">
            <a:extLst>
              <a:ext uri="{FF2B5EF4-FFF2-40B4-BE49-F238E27FC236}">
                <a16:creationId xmlns:a16="http://schemas.microsoft.com/office/drawing/2014/main" id="{A5375CBE-063F-464E-A1BC-31A3D6172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303" y="3793113"/>
            <a:ext cx="1159719" cy="115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2" descr="Database free icon">
            <a:extLst>
              <a:ext uri="{FF2B5EF4-FFF2-40B4-BE49-F238E27FC236}">
                <a16:creationId xmlns:a16="http://schemas.microsoft.com/office/drawing/2014/main" id="{AC8413C6-776E-4EFD-A078-3E73B48453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6311" y="2883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Picture 18" descr="Database - Free technology icons">
            <a:extLst>
              <a:ext uri="{FF2B5EF4-FFF2-40B4-BE49-F238E27FC236}">
                <a16:creationId xmlns:a16="http://schemas.microsoft.com/office/drawing/2014/main" id="{38985C8C-24DB-4711-A17A-2AAD7CB9C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011" y="4153821"/>
            <a:ext cx="870572" cy="87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17AFD9C8-0EB0-4A51-8ABA-47CCD0632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311" y="4164454"/>
            <a:ext cx="1009765" cy="1004307"/>
          </a:xfrm>
          <a:prstGeom prst="rect">
            <a:avLst/>
          </a:prstGeom>
        </p:spPr>
      </p:pic>
      <p:pic>
        <p:nvPicPr>
          <p:cNvPr id="15" name="Graphic 3" descr="Laptop">
            <a:extLst>
              <a:ext uri="{FF2B5EF4-FFF2-40B4-BE49-F238E27FC236}">
                <a16:creationId xmlns:a16="http://schemas.microsoft.com/office/drawing/2014/main" id="{19CDBA77-C2E0-487F-AAC8-9F36DDD65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8665" y="968109"/>
            <a:ext cx="1769612" cy="1769612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698D453-828E-426F-A9DC-4BD4BF30728F}"/>
              </a:ext>
            </a:extLst>
          </p:cNvPr>
          <p:cNvSpPr txBox="1">
            <a:spLocks/>
          </p:cNvSpPr>
          <p:nvPr/>
        </p:nvSpPr>
        <p:spPr>
          <a:xfrm>
            <a:off x="4806655" y="2527520"/>
            <a:ext cx="2293631" cy="711231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Main computer </a:t>
            </a:r>
            <a:r>
              <a:rPr lang="en-US" sz="2000" dirty="0" err="1"/>
              <a:t>Matlab</a:t>
            </a:r>
            <a:r>
              <a:rPr lang="en-US" sz="2000" dirty="0"/>
              <a:t>/Simulink</a:t>
            </a:r>
          </a:p>
          <a:p>
            <a:pPr algn="ctr"/>
            <a:endParaRPr lang="en-US" sz="2000" dirty="0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823DE24-6C70-4C45-BE28-D37FD694C4FA}"/>
              </a:ext>
            </a:extLst>
          </p:cNvPr>
          <p:cNvSpPr txBox="1"/>
          <p:nvPr/>
        </p:nvSpPr>
        <p:spPr>
          <a:xfrm>
            <a:off x="3359860" y="1383356"/>
            <a:ext cx="175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rPr>
              <a:t>EtherCAT</a:t>
            </a:r>
            <a:endParaRPr lang="en-US" dirty="0">
              <a:solidFill>
                <a:schemeClr val="accent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23">
            <a:extLst>
              <a:ext uri="{FF2B5EF4-FFF2-40B4-BE49-F238E27FC236}">
                <a16:creationId xmlns:a16="http://schemas.microsoft.com/office/drawing/2014/main" id="{8B8403B3-7011-40E5-98E1-CE43FED8FFA0}"/>
              </a:ext>
            </a:extLst>
          </p:cNvPr>
          <p:cNvCxnSpPr/>
          <p:nvPr/>
        </p:nvCxnSpPr>
        <p:spPr>
          <a:xfrm>
            <a:off x="7468382" y="1879052"/>
            <a:ext cx="121243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DF647813-B6D1-4C80-AFD0-E4ACA854DF73}"/>
              </a:ext>
            </a:extLst>
          </p:cNvPr>
          <p:cNvCxnSpPr/>
          <p:nvPr/>
        </p:nvCxnSpPr>
        <p:spPr>
          <a:xfrm>
            <a:off x="3359860" y="1879052"/>
            <a:ext cx="1546689" cy="0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id="{D718A6EF-EFD1-4DDD-98DA-0C692BA0CBD5}"/>
              </a:ext>
            </a:extLst>
          </p:cNvPr>
          <p:cNvCxnSpPr>
            <a:cxnSpLocks/>
          </p:cNvCxnSpPr>
          <p:nvPr/>
        </p:nvCxnSpPr>
        <p:spPr>
          <a:xfrm flipV="1">
            <a:off x="5953470" y="3238751"/>
            <a:ext cx="0" cy="771694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379ECF1E-84B4-4F7D-8E22-8BCFC764BA88}"/>
              </a:ext>
            </a:extLst>
          </p:cNvPr>
          <p:cNvSpPr/>
          <p:nvPr/>
        </p:nvSpPr>
        <p:spPr>
          <a:xfrm>
            <a:off x="4479538" y="3611769"/>
            <a:ext cx="2913522" cy="241434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32">
            <a:extLst>
              <a:ext uri="{FF2B5EF4-FFF2-40B4-BE49-F238E27FC236}">
                <a16:creationId xmlns:a16="http://schemas.microsoft.com/office/drawing/2014/main" id="{F3E30BF3-C667-4334-B9C2-96CA073A7342}"/>
              </a:ext>
            </a:extLst>
          </p:cNvPr>
          <p:cNvCxnSpPr>
            <a:cxnSpLocks/>
          </p:cNvCxnSpPr>
          <p:nvPr/>
        </p:nvCxnSpPr>
        <p:spPr>
          <a:xfrm flipV="1">
            <a:off x="9981499" y="3140713"/>
            <a:ext cx="0" cy="771694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71838-AA36-46BD-BD08-B5F1E13C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Project description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A53842-01EE-440D-8C2A-CA5E42FA85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20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7DCD8B-BBAC-460D-AF32-746B82AF3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59" y="1602419"/>
            <a:ext cx="3653161" cy="36531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627C9D-C530-4027-8BF3-824A31BC73AA}"/>
              </a:ext>
            </a:extLst>
          </p:cNvPr>
          <p:cNvSpPr txBox="1"/>
          <p:nvPr/>
        </p:nvSpPr>
        <p:spPr>
          <a:xfrm>
            <a:off x="7188375" y="1731983"/>
            <a:ext cx="37588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Link to </a:t>
            </a:r>
            <a:r>
              <a:rPr lang="fr-BE" dirty="0" err="1"/>
              <a:t>several</a:t>
            </a:r>
            <a:r>
              <a:rPr lang="fr-BE" dirty="0"/>
              <a:t> </a:t>
            </a:r>
            <a:r>
              <a:rPr lang="fr-BE" dirty="0" err="1"/>
              <a:t>projects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/>
              <a:t>Rehabilitation</a:t>
            </a:r>
            <a:r>
              <a:rPr lang="fr-BE" dirty="0"/>
              <a:t> </a:t>
            </a:r>
            <a:r>
              <a:rPr lang="fr-BE" dirty="0" err="1"/>
              <a:t>game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Need of monitoring for the </a:t>
            </a:r>
            <a:r>
              <a:rPr lang="fr-BE" dirty="0" err="1"/>
              <a:t>doctors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Need of </a:t>
            </a:r>
            <a:r>
              <a:rPr lang="fr-BE" dirty="0" err="1"/>
              <a:t>mobility</a:t>
            </a:r>
            <a:endParaRPr lang="fr-BE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A5D4D9-7352-4F58-91F5-BC6D116E7CFF}"/>
              </a:ext>
            </a:extLst>
          </p:cNvPr>
          <p:cNvSpPr/>
          <p:nvPr/>
        </p:nvSpPr>
        <p:spPr>
          <a:xfrm>
            <a:off x="6542843" y="3270310"/>
            <a:ext cx="488272" cy="317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E48207-1209-4744-8BA6-28E78B155207}"/>
              </a:ext>
            </a:extLst>
          </p:cNvPr>
          <p:cNvSpPr txBox="1"/>
          <p:nvPr/>
        </p:nvSpPr>
        <p:spPr>
          <a:xfrm>
            <a:off x="7146524" y="3244333"/>
            <a:ext cx="398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Connect</a:t>
            </a:r>
            <a:r>
              <a:rPr lang="fr-BE" dirty="0"/>
              <a:t> the </a:t>
            </a:r>
            <a:r>
              <a:rPr lang="fr-BE" dirty="0" err="1"/>
              <a:t>exoskeleton</a:t>
            </a:r>
            <a:r>
              <a:rPr lang="fr-BE" dirty="0"/>
              <a:t> to the Internet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9E0DB8B-6F65-4F48-BD34-45806ABADA09}"/>
              </a:ext>
            </a:extLst>
          </p:cNvPr>
          <p:cNvSpPr txBox="1"/>
          <p:nvPr/>
        </p:nvSpPr>
        <p:spPr>
          <a:xfrm>
            <a:off x="6635756" y="4010611"/>
            <a:ext cx="48111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Cellular solution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needed</a:t>
            </a:r>
            <a:r>
              <a:rPr lang="fr-B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To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connection</a:t>
            </a:r>
            <a:r>
              <a:rPr lang="fr-BE" dirty="0"/>
              <a:t> </a:t>
            </a:r>
            <a:r>
              <a:rPr lang="fr-BE" dirty="0" err="1"/>
              <a:t>everywhere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To </a:t>
            </a:r>
            <a:r>
              <a:rPr lang="fr-BE" dirty="0" err="1"/>
              <a:t>avoid</a:t>
            </a:r>
            <a:r>
              <a:rPr lang="fr-BE" dirty="0"/>
              <a:t> </a:t>
            </a:r>
            <a:r>
              <a:rPr lang="fr-BE" dirty="0" err="1"/>
              <a:t>overloading</a:t>
            </a:r>
            <a:r>
              <a:rPr lang="fr-BE" dirty="0"/>
              <a:t> of the local </a:t>
            </a:r>
            <a:r>
              <a:rPr lang="fr-BE" dirty="0" err="1"/>
              <a:t>WiFi</a:t>
            </a:r>
            <a:r>
              <a:rPr lang="fr-BE" dirty="0"/>
              <a:t>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/>
              <a:t>With</a:t>
            </a:r>
            <a:r>
              <a:rPr lang="fr-BE" dirty="0"/>
              <a:t> a cloud for monitoring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1808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CFB0D-570D-4232-B136-7D700171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Communication </a:t>
            </a:r>
            <a:r>
              <a:rPr lang="fr-BE" dirty="0" err="1"/>
              <a:t>means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6AC237A-799D-4DC5-8777-A504ADD6D7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/>
              <a:t>MSc Electromechanical Engineering</a:t>
            </a:r>
            <a:endParaRPr lang="en-GB" spc="-5"/>
          </a:p>
          <a:p>
            <a:pPr marR="30480" algn="r">
              <a:spcBef>
                <a:spcPts val="70"/>
              </a:spcBef>
            </a:pPr>
            <a:r>
              <a:rPr lang="en-GB" spc="-5">
                <a:solidFill>
                  <a:srgbClr val="00339F"/>
                </a:solidFill>
              </a:rPr>
              <a:t>14-10-2020 |</a:t>
            </a:r>
            <a:r>
              <a:rPr lang="en-GB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21</a:t>
            </a:fld>
            <a:endParaRPr lang="en-GB" spc="-5">
              <a:solidFill>
                <a:srgbClr val="00339F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A5B2374-53C6-442B-9772-6FDC7CECC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138" y="1300723"/>
            <a:ext cx="4543995" cy="2707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935C07-6531-4E8D-BC62-81A2B8FEA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28" y="4203747"/>
            <a:ext cx="6443816" cy="14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9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C7B53-23FF-4DA8-9BDC-26ED3638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4G - LTE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7D0703-3D43-4E2A-8BD4-44941086B5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22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1322E2-1F36-409D-B452-F38A7A5CD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69" y="1532126"/>
            <a:ext cx="3904783" cy="379374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8179CD-5DD7-4D6B-B866-B10ACBB6843D}"/>
              </a:ext>
            </a:extLst>
          </p:cNvPr>
          <p:cNvSpPr txBox="1"/>
          <p:nvPr/>
        </p:nvSpPr>
        <p:spPr>
          <a:xfrm>
            <a:off x="5799137" y="1615736"/>
            <a:ext cx="59595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eNodeBs</a:t>
            </a:r>
            <a:r>
              <a:rPr lang="en-US" dirty="0"/>
              <a:t>: evolved base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Mobility management entity: Choose the right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Serving Gateway: Gives the data to the PGW or to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Packet Gateway: </a:t>
            </a:r>
          </a:p>
          <a:p>
            <a:pPr lvl="1"/>
            <a:r>
              <a:rPr lang="en-US" dirty="0"/>
              <a:t>Entering gate between the operator IP and Internet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4C46020-B401-4910-9FDD-770B5083CF94}"/>
              </a:ext>
            </a:extLst>
          </p:cNvPr>
          <p:cNvSpPr txBox="1"/>
          <p:nvPr/>
        </p:nvSpPr>
        <p:spPr>
          <a:xfrm>
            <a:off x="5799137" y="3441771"/>
            <a:ext cx="365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Frequency </a:t>
            </a:r>
            <a:r>
              <a:rPr lang="fr-BE" dirty="0" err="1"/>
              <a:t>from</a:t>
            </a:r>
            <a:r>
              <a:rPr lang="fr-BE" dirty="0"/>
              <a:t> 700 MHz to 3GHz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Round trip </a:t>
            </a:r>
            <a:r>
              <a:rPr lang="fr-BE" dirty="0" err="1"/>
              <a:t>latency</a:t>
            </a:r>
            <a:r>
              <a:rPr lang="fr-BE" dirty="0"/>
              <a:t> </a:t>
            </a:r>
            <a:r>
              <a:rPr lang="fr-BE" dirty="0" err="1"/>
              <a:t>around</a:t>
            </a:r>
            <a:r>
              <a:rPr lang="fr-BE" dirty="0"/>
              <a:t> 20ms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/>
              <a:t>Around</a:t>
            </a:r>
            <a:r>
              <a:rPr lang="fr-BE" dirty="0"/>
              <a:t> 100-300Mbps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8348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A0904-6E1A-4E34-8847-CA4EADB44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NB-IoT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7B91DB-6048-4573-8270-A99DAA9ACB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23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5456E8-6A5A-47D8-A4F7-1194280E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90850"/>
            <a:ext cx="6180087" cy="34762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578EF30-12FB-42E5-B7DC-1B2956165065}"/>
              </a:ext>
            </a:extLst>
          </p:cNvPr>
          <p:cNvSpPr txBox="1"/>
          <p:nvPr/>
        </p:nvSpPr>
        <p:spPr>
          <a:xfrm>
            <a:off x="7075523" y="1389009"/>
            <a:ext cx="40870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/>
              <a:t>Latency</a:t>
            </a:r>
            <a:r>
              <a:rPr lang="fr-BE" dirty="0"/>
              <a:t> &lt; 10s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25kbps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LPWAN in the 200kHz frequency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mobility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Bigger rate than Sigfox or </a:t>
            </a:r>
            <a:r>
              <a:rPr lang="en-GB" dirty="0" err="1"/>
              <a:t>LoRaWAN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026F95-0693-4F3D-AC58-0DF9778CD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81" y="2866337"/>
            <a:ext cx="4672838" cy="29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87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6CC200-F0A3-48AA-B487-19F46371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LTE-M, NB-IoT and LTE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D52CBDC-59F9-4D06-A563-032F787F83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24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33078B-177E-4E99-9626-6BCD3E1A0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2" y="1035071"/>
            <a:ext cx="8734147" cy="47878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E2F9D6B-9514-466C-96A6-9B31659B5034}"/>
              </a:ext>
            </a:extLst>
          </p:cNvPr>
          <p:cNvSpPr txBox="1"/>
          <p:nvPr/>
        </p:nvSpPr>
        <p:spPr>
          <a:xfrm>
            <a:off x="8670280" y="2813447"/>
            <a:ext cx="34188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/>
                </a:solidFill>
              </a:rPr>
              <a:t>LTE-M: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400" dirty="0">
                <a:solidFill>
                  <a:schemeClr val="accent1"/>
                </a:solidFill>
              </a:rPr>
              <a:t>Power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400" dirty="0">
                <a:solidFill>
                  <a:schemeClr val="accent1"/>
                </a:solidFill>
              </a:rPr>
              <a:t>Low </a:t>
            </a:r>
            <a:r>
              <a:rPr lang="fr-BE" sz="1400" dirty="0" err="1">
                <a:solidFill>
                  <a:schemeClr val="accent1"/>
                </a:solidFill>
              </a:rPr>
              <a:t>latency</a:t>
            </a:r>
            <a:endParaRPr lang="fr-BE" sz="1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400" dirty="0">
                <a:solidFill>
                  <a:schemeClr val="accent1"/>
                </a:solidFill>
              </a:rPr>
              <a:t>Medium data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Mobile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8CF7F5-FAC2-46C3-B387-C168B57317AC}"/>
              </a:ext>
            </a:extLst>
          </p:cNvPr>
          <p:cNvSpPr txBox="1"/>
          <p:nvPr/>
        </p:nvSpPr>
        <p:spPr>
          <a:xfrm>
            <a:off x="8670281" y="1422309"/>
            <a:ext cx="34188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/>
                </a:solidFill>
              </a:rPr>
              <a:t>NB-IoT: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400" dirty="0">
                <a:solidFill>
                  <a:schemeClr val="accent1"/>
                </a:solidFill>
              </a:rPr>
              <a:t>Power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400" dirty="0">
                <a:solidFill>
                  <a:schemeClr val="accent1"/>
                </a:solidFill>
              </a:rPr>
              <a:t>High </a:t>
            </a:r>
            <a:r>
              <a:rPr lang="fr-BE" sz="1400" dirty="0" err="1">
                <a:solidFill>
                  <a:schemeClr val="accent1"/>
                </a:solidFill>
              </a:rPr>
              <a:t>latency</a:t>
            </a:r>
            <a:endParaRPr lang="fr-BE" sz="1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400" dirty="0">
                <a:solidFill>
                  <a:schemeClr val="accent1"/>
                </a:solidFill>
              </a:rPr>
              <a:t>Low data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400" dirty="0">
                <a:solidFill>
                  <a:schemeClr val="accent1"/>
                </a:solidFill>
              </a:rPr>
              <a:t>No </a:t>
            </a:r>
            <a:r>
              <a:rPr lang="fr-BE" sz="1400" dirty="0" err="1">
                <a:solidFill>
                  <a:schemeClr val="accent1"/>
                </a:solidFill>
              </a:rPr>
              <a:t>mobility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4C100C-C58F-48EF-B712-F36975EE7D39}"/>
              </a:ext>
            </a:extLst>
          </p:cNvPr>
          <p:cNvSpPr txBox="1"/>
          <p:nvPr/>
        </p:nvSpPr>
        <p:spPr>
          <a:xfrm>
            <a:off x="8670280" y="4204585"/>
            <a:ext cx="3418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/>
                </a:solidFill>
              </a:rPr>
              <a:t>4G:</a:t>
            </a:r>
            <a:endParaRPr lang="fr-BE" sz="1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400" dirty="0">
                <a:solidFill>
                  <a:schemeClr val="accent1"/>
                </a:solidFill>
              </a:rPr>
              <a:t>Low </a:t>
            </a:r>
            <a:r>
              <a:rPr lang="fr-BE" sz="1400" dirty="0" err="1">
                <a:solidFill>
                  <a:schemeClr val="accent1"/>
                </a:solidFill>
              </a:rPr>
              <a:t>latency</a:t>
            </a:r>
            <a:endParaRPr lang="fr-BE" sz="1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400" dirty="0">
                <a:solidFill>
                  <a:schemeClr val="accent1"/>
                </a:solidFill>
              </a:rPr>
              <a:t>High data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1"/>
                </a:solidFill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42483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72F9F-EE0C-40B7-8134-81612179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Comparaison of solutions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B3B8B9D-F3F9-48D1-A411-8663D40D60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/>
              <a:t>MSc Electromechanical Engineering</a:t>
            </a:r>
            <a:endParaRPr lang="en-GB" spc="-5"/>
          </a:p>
          <a:p>
            <a:pPr marR="30480" algn="r">
              <a:spcBef>
                <a:spcPts val="70"/>
              </a:spcBef>
            </a:pPr>
            <a:r>
              <a:rPr lang="en-GB" spc="-5">
                <a:solidFill>
                  <a:srgbClr val="00339F"/>
                </a:solidFill>
              </a:rPr>
              <a:t>14-10-2020 |</a:t>
            </a:r>
            <a:r>
              <a:rPr lang="en-GB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25</a:t>
            </a:fld>
            <a:endParaRPr lang="en-GB" spc="-5">
              <a:solidFill>
                <a:srgbClr val="00339F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6EBD6C-C384-4887-AC6A-C33715C4097C}"/>
              </a:ext>
            </a:extLst>
          </p:cNvPr>
          <p:cNvSpPr txBox="1"/>
          <p:nvPr/>
        </p:nvSpPr>
        <p:spPr>
          <a:xfrm>
            <a:off x="803037" y="3726073"/>
            <a:ext cx="2317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Best </a:t>
            </a:r>
            <a:r>
              <a:rPr lang="fr-BE" dirty="0" err="1"/>
              <a:t>choice</a:t>
            </a:r>
            <a:r>
              <a:rPr lang="fr-BE" dirty="0"/>
              <a:t>: LTE-M but </a:t>
            </a:r>
            <a:r>
              <a:rPr lang="fr-BE" dirty="0" err="1"/>
              <a:t>only</a:t>
            </a:r>
            <a:r>
              <a:rPr lang="fr-BE" dirty="0"/>
              <a:t> one network provider in </a:t>
            </a:r>
            <a:r>
              <a:rPr lang="fr-BE" dirty="0" err="1"/>
              <a:t>Belgium</a:t>
            </a:r>
            <a:r>
              <a:rPr lang="fr-BE" dirty="0"/>
              <a:t> (Orange)</a:t>
            </a:r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D56677-F6F6-4A68-B699-AFBBB4D2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616" y="2637238"/>
            <a:ext cx="4904768" cy="310099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17859F1-A61C-4C85-834A-DC047C7CACDC}"/>
              </a:ext>
            </a:extLst>
          </p:cNvPr>
          <p:cNvSpPr txBox="1"/>
          <p:nvPr/>
        </p:nvSpPr>
        <p:spPr>
          <a:xfrm>
            <a:off x="9112791" y="3189007"/>
            <a:ext cx="288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With</a:t>
            </a:r>
            <a:r>
              <a:rPr lang="fr-BE" dirty="0"/>
              <a:t> 300kpbs</a:t>
            </a:r>
          </a:p>
          <a:p>
            <a:r>
              <a:rPr lang="fr-BE" dirty="0"/>
              <a:t>30MB </a:t>
            </a:r>
            <a:r>
              <a:rPr lang="fr-BE" dirty="0" err="1"/>
              <a:t>reached</a:t>
            </a:r>
            <a:r>
              <a:rPr lang="fr-BE" dirty="0"/>
              <a:t> in 13 minutes</a:t>
            </a:r>
            <a:endParaRPr lang="en-GB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0F6F47BD-CE4E-44C2-9433-60D711DCD0AE}"/>
              </a:ext>
            </a:extLst>
          </p:cNvPr>
          <p:cNvSpPr/>
          <p:nvPr/>
        </p:nvSpPr>
        <p:spPr>
          <a:xfrm>
            <a:off x="9350220" y="4630770"/>
            <a:ext cx="626013" cy="320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EE818A-2E4C-4F52-8C76-F786C49EB940}"/>
              </a:ext>
            </a:extLst>
          </p:cNvPr>
          <p:cNvSpPr txBox="1"/>
          <p:nvPr/>
        </p:nvSpPr>
        <p:spPr>
          <a:xfrm>
            <a:off x="9976233" y="4606404"/>
            <a:ext cx="201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Regular LTE </a:t>
            </a:r>
            <a:r>
              <a:rPr lang="fr-BE" dirty="0" err="1"/>
              <a:t>needed</a:t>
            </a:r>
            <a:endParaRPr lang="en-GB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927DB2-CDCB-42E9-80D8-7FE93103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94" y="1081186"/>
            <a:ext cx="7602011" cy="16099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0F1FA8-23CA-41B3-852C-3570DC16E7F4}"/>
              </a:ext>
            </a:extLst>
          </p:cNvPr>
          <p:cNvSpPr/>
          <p:nvPr/>
        </p:nvSpPr>
        <p:spPr>
          <a:xfrm>
            <a:off x="6471820" y="1263151"/>
            <a:ext cx="1526961" cy="142798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07E9C7-0C70-40CC-A460-C4BC8D9C0EC4}"/>
              </a:ext>
            </a:extLst>
          </p:cNvPr>
          <p:cNvSpPr/>
          <p:nvPr/>
        </p:nvSpPr>
        <p:spPr>
          <a:xfrm>
            <a:off x="2423604" y="2352583"/>
            <a:ext cx="994299" cy="2846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A6740-9A01-40AE-84C5-A8EBD206DE51}"/>
              </a:ext>
            </a:extLst>
          </p:cNvPr>
          <p:cNvSpPr/>
          <p:nvPr/>
        </p:nvSpPr>
        <p:spPr>
          <a:xfrm>
            <a:off x="5504155" y="5299969"/>
            <a:ext cx="591845" cy="34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8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  <p:bldP spid="11" grpId="0"/>
      <p:bldP spid="14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5C85-7EAA-4D7E-B752-8D8AF974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4G vs 5G</a:t>
            </a:r>
            <a:endParaRPr lang="en-GB" dirty="0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4A621AF5-C2C6-488A-B6A1-128B78AFC1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26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BD71E0-2929-4D0D-8E0E-986DAF2EB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76375"/>
            <a:ext cx="91440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85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5C85-7EAA-4D7E-B752-8D8AF974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4G vs 5G</a:t>
            </a:r>
            <a:endParaRPr lang="en-GB" dirty="0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4A621AF5-C2C6-488A-B6A1-128B78AFC1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27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36C41-8F54-4BF6-915F-4E5BF423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05" y="1423736"/>
            <a:ext cx="7140189" cy="401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17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95FEB0-0EA7-40E2-B2EF-4EECA049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5G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2B199E3-D76B-4188-A7B0-05C4624E77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/>
              <a:t>MSc Electromechanical Engineering</a:t>
            </a:r>
            <a:endParaRPr lang="en-GB" spc="-5"/>
          </a:p>
          <a:p>
            <a:pPr marR="30480" algn="r">
              <a:spcBef>
                <a:spcPts val="70"/>
              </a:spcBef>
            </a:pPr>
            <a:r>
              <a:rPr lang="en-GB" spc="-5">
                <a:solidFill>
                  <a:srgbClr val="00339F"/>
                </a:solidFill>
              </a:rPr>
              <a:t>14-10-2020 |</a:t>
            </a:r>
            <a:r>
              <a:rPr lang="en-GB" spc="-7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28</a:t>
            </a:fld>
            <a:endParaRPr lang="en-GB" spc="-5">
              <a:solidFill>
                <a:srgbClr val="00339F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F59CB7A-9308-4382-894A-182618B7B1F6}"/>
              </a:ext>
            </a:extLst>
          </p:cNvPr>
          <p:cNvSpPr txBox="1"/>
          <p:nvPr/>
        </p:nvSpPr>
        <p:spPr>
          <a:xfrm>
            <a:off x="7611124" y="2828832"/>
            <a:ext cx="3876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/>
              <a:t>From</a:t>
            </a:r>
            <a:r>
              <a:rPr lang="fr-BE" dirty="0"/>
              <a:t> 3kHz to 300GHz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Low </a:t>
            </a:r>
            <a:r>
              <a:rPr lang="fr-BE" dirty="0" err="1"/>
              <a:t>frequency</a:t>
            </a:r>
            <a:r>
              <a:rPr lang="fr-BE" dirty="0"/>
              <a:t> </a:t>
            </a:r>
            <a:r>
              <a:rPr lang="fr-BE" dirty="0">
                <a:sym typeface="Wingdings" panose="05000000000000000000" pitchFamily="2" charset="2"/>
              </a:rPr>
              <a:t> Longer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>
                <a:sym typeface="Wingdings" panose="05000000000000000000" pitchFamily="2" charset="2"/>
              </a:rPr>
              <a:t>Data rates up to 20Gbps</a:t>
            </a:r>
            <a:r>
              <a:rPr lang="fr-B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Not </a:t>
            </a:r>
            <a:r>
              <a:rPr lang="fr-BE" dirty="0" err="1"/>
              <a:t>broadly</a:t>
            </a:r>
            <a:r>
              <a:rPr lang="fr-BE" dirty="0"/>
              <a:t> </a:t>
            </a:r>
            <a:r>
              <a:rPr lang="fr-BE" dirty="0" err="1"/>
              <a:t>implemented</a:t>
            </a:r>
            <a:r>
              <a:rPr lang="fr-BE" dirty="0"/>
              <a:t> </a:t>
            </a:r>
            <a:r>
              <a:rPr lang="fr-BE" dirty="0" err="1"/>
              <a:t>yet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9E31741-30BF-4D01-854D-2858CAAB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53184"/>
            <a:ext cx="7010297" cy="47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99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B1B05-192D-4F4A-85D0-D54B56FE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MQTT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E563F0-96E0-463D-B21E-3E2E0E8B0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32" y="1322800"/>
            <a:ext cx="8693809" cy="4419353"/>
          </a:xfrm>
          <a:prstGeom prst="rect">
            <a:avLst/>
          </a:prstGeom>
        </p:spPr>
      </p:pic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AEE70087-4667-4DA5-AE5B-06CEA30DBA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29</a:t>
            </a:fld>
            <a:endParaRPr lang="en-GB" spc="-5" dirty="0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2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0316B6-40CE-4D6F-A8EF-3B808031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AD3FD53-AF9A-439B-8729-6329DDE16C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</a:t>
            </a:fld>
            <a:endParaRPr lang="en-GB" spc="-5" dirty="0">
              <a:solidFill>
                <a:srgbClr val="00339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D2E56-B72B-49CA-BC14-BA638EFF7DA6}"/>
              </a:ext>
            </a:extLst>
          </p:cNvPr>
          <p:cNvSpPr txBox="1"/>
          <p:nvPr/>
        </p:nvSpPr>
        <p:spPr>
          <a:xfrm>
            <a:off x="496133" y="1997839"/>
            <a:ext cx="111997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/>
                </a:solidFill>
              </a:rPr>
              <a:t>Reliable communication between exoskeleton and server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/>
                </a:solidFill>
              </a:rPr>
              <a:t>Doctor can monitor incoming data from exoskeleton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/>
                </a:solidFill>
              </a:rPr>
              <a:t>Doctor can send data to the exoskeleton</a:t>
            </a:r>
          </a:p>
        </p:txBody>
      </p:sp>
    </p:spTree>
    <p:extLst>
      <p:ext uri="{BB962C8B-B14F-4D97-AF65-F5344CB8AC3E}">
        <p14:creationId xmlns:p14="http://schemas.microsoft.com/office/powerpoint/2010/main" val="3553311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5C85-7EAA-4D7E-B752-8D8AF974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 err="1"/>
              <a:t>CoAP</a:t>
            </a:r>
            <a:endParaRPr lang="en-GB" dirty="0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4A621AF5-C2C6-488A-B6A1-128B78AFC1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30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601158-BA9F-4E04-9B39-1F3708CFA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26" y="1303632"/>
            <a:ext cx="8795347" cy="42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47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5C85-7EAA-4D7E-B752-8D8AF974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AMQP</a:t>
            </a:r>
            <a:endParaRPr lang="en-GB" dirty="0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4A621AF5-C2C6-488A-B6A1-128B78AFC1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31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4BE18D-F371-4841-908E-8413AD62F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63" y="1236054"/>
            <a:ext cx="5405674" cy="43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27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13C41-32CA-401C-855E-C444ACD0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en-US"/>
              <a:t>4G boards with MQTT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1823CC-167C-4BA2-9547-899EE10035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32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5" name="Image 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04F64F54-61C3-406A-8D9F-EF5E6C668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95" y="1873187"/>
            <a:ext cx="3330791" cy="2220527"/>
          </a:xfrm>
          <a:prstGeom prst="rect">
            <a:avLst/>
          </a:prstGeom>
        </p:spPr>
      </p:pic>
      <p:pic>
        <p:nvPicPr>
          <p:cNvPr id="7" name="Image 6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DEA493A1-CE85-4C83-BCC2-F9CD685F2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87"/>
          <a:stretch/>
        </p:blipFill>
        <p:spPr>
          <a:xfrm>
            <a:off x="4692496" y="1778641"/>
            <a:ext cx="2807008" cy="24096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3011964-0F69-4C0D-BF9B-ACF34A836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09" y="1684097"/>
            <a:ext cx="2992796" cy="240961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87FC57-9369-4689-9369-D1AABB451C2E}"/>
              </a:ext>
            </a:extLst>
          </p:cNvPr>
          <p:cNvSpPr txBox="1"/>
          <p:nvPr/>
        </p:nvSpPr>
        <p:spPr>
          <a:xfrm>
            <a:off x="1243312" y="1409309"/>
            <a:ext cx="243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SIM7600 </a:t>
            </a:r>
            <a:r>
              <a:rPr lang="en-US" dirty="0" err="1">
                <a:solidFill>
                  <a:schemeClr val="accent1"/>
                </a:solidFill>
              </a:rPr>
              <a:t>arduino</a:t>
            </a:r>
            <a:r>
              <a:rPr lang="en-US" dirty="0">
                <a:solidFill>
                  <a:schemeClr val="accent1"/>
                </a:solidFill>
              </a:rPr>
              <a:t> shield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EA542E1-349E-4B79-9A43-C40D93735411}"/>
              </a:ext>
            </a:extLst>
          </p:cNvPr>
          <p:cNvSpPr txBox="1"/>
          <p:nvPr/>
        </p:nvSpPr>
        <p:spPr>
          <a:xfrm>
            <a:off x="4646049" y="1409309"/>
            <a:ext cx="289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SIM7600 Raspberry Pi shield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C8C0AD-36E3-401E-A9E2-C32FCFD20C5E}"/>
              </a:ext>
            </a:extLst>
          </p:cNvPr>
          <p:cNvSpPr txBox="1"/>
          <p:nvPr/>
        </p:nvSpPr>
        <p:spPr>
          <a:xfrm>
            <a:off x="9021834" y="1409309"/>
            <a:ext cx="175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Orange Pi 4G IoT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3B6A60-0ED3-4634-9ACB-82124B42F69D}"/>
              </a:ext>
            </a:extLst>
          </p:cNvPr>
          <p:cNvSpPr txBox="1"/>
          <p:nvPr/>
        </p:nvSpPr>
        <p:spPr>
          <a:xfrm>
            <a:off x="486362" y="4421863"/>
            <a:ext cx="395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Easy </a:t>
            </a:r>
            <a:r>
              <a:rPr lang="en-US" dirty="0" err="1">
                <a:solidFill>
                  <a:schemeClr val="accent1"/>
                </a:solidFill>
              </a:rPr>
              <a:t>Matlab</a:t>
            </a:r>
            <a:r>
              <a:rPr lang="en-US" dirty="0">
                <a:solidFill>
                  <a:schemeClr val="accent1"/>
                </a:solidFill>
              </a:rPr>
              <a:t> implementation and coding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FC64D60-1920-4279-BFAF-BF940E23B1CB}"/>
              </a:ext>
            </a:extLst>
          </p:cNvPr>
          <p:cNvSpPr/>
          <p:nvPr/>
        </p:nvSpPr>
        <p:spPr>
          <a:xfrm>
            <a:off x="797695" y="5157530"/>
            <a:ext cx="578344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EA297E6-DDCC-416E-9521-FEBA6627FAFA}"/>
              </a:ext>
            </a:extLst>
          </p:cNvPr>
          <p:cNvSpPr txBox="1"/>
          <p:nvPr/>
        </p:nvSpPr>
        <p:spPr>
          <a:xfrm>
            <a:off x="1646075" y="5119345"/>
            <a:ext cx="24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Arduino shield preferred</a:t>
            </a:r>
          </a:p>
        </p:txBody>
      </p:sp>
    </p:spTree>
    <p:extLst>
      <p:ext uri="{BB962C8B-B14F-4D97-AF65-F5344CB8AC3E}">
        <p14:creationId xmlns:p14="http://schemas.microsoft.com/office/powerpoint/2010/main" val="236007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F3F512-547E-4A18-B049-6B877E58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Project architecture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912E6A2-185C-4F76-9B70-538ED5DA7C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33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AF607F-45BE-41BA-8B14-E909A2F0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30" y="1058792"/>
            <a:ext cx="10299340" cy="48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94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45C85-7EAA-4D7E-B752-8D8AF974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 err="1"/>
              <a:t>Adafruit</a:t>
            </a:r>
            <a:r>
              <a:rPr lang="fr-BE" dirty="0"/>
              <a:t> - IO</a:t>
            </a:r>
            <a:endParaRPr lang="en-GB" dirty="0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4A621AF5-C2C6-488A-B6A1-128B78AFC1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34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0F1433-9469-4C0A-9620-F9605431D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18" y="1100336"/>
            <a:ext cx="10351364" cy="46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09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F3F512-547E-4A18-B049-6B877E58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Matlab </a:t>
            </a:r>
            <a:r>
              <a:rPr lang="fr-BE" dirty="0" err="1"/>
              <a:t>results</a:t>
            </a:r>
            <a:endParaRPr lang="en-GB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912E6A2-185C-4F76-9B70-538ED5DA7C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35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84C22B-4BAE-4E96-A4F6-A2E72BA11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24319"/>
            <a:ext cx="7457243" cy="36093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E9C9A55-A983-4756-B34D-11796BCA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33" y="1029905"/>
            <a:ext cx="4108067" cy="271227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29E1AB0-59AC-4580-A8CA-587AAB75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562" y="3961349"/>
            <a:ext cx="2909207" cy="19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91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9E20C-A7F4-4A81-90B5-9E6297C5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MQTT </a:t>
            </a:r>
            <a:r>
              <a:rPr lang="fr-BE" dirty="0" err="1"/>
              <a:t>sending</a:t>
            </a:r>
            <a:r>
              <a:rPr lang="fr-BE" dirty="0"/>
              <a:t> </a:t>
            </a:r>
            <a:r>
              <a:rPr lang="fr-BE" dirty="0" err="1"/>
              <a:t>results</a:t>
            </a:r>
            <a:endParaRPr lang="en-GB" dirty="0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CC8F84D8-2381-4A33-8A2C-861C119B7B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36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4F692C-9483-4CC9-9A4F-F1345C692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1" t="4104" r="19521" b="3739"/>
          <a:stretch/>
        </p:blipFill>
        <p:spPr>
          <a:xfrm>
            <a:off x="1216080" y="2008643"/>
            <a:ext cx="2176002" cy="335576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77542A6-FC1C-4917-9DCA-FF44EB2D873E}"/>
              </a:ext>
            </a:extLst>
          </p:cNvPr>
          <p:cNvSpPr txBox="1"/>
          <p:nvPr/>
        </p:nvSpPr>
        <p:spPr>
          <a:xfrm>
            <a:off x="896970" y="1394890"/>
            <a:ext cx="28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>
                <a:solidFill>
                  <a:schemeClr val="accent1"/>
                </a:solidFill>
              </a:rPr>
              <a:t>Node-RED interface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A86EEB-564D-4D6B-9EEA-8D3AA125710B}"/>
              </a:ext>
            </a:extLst>
          </p:cNvPr>
          <p:cNvSpPr txBox="1"/>
          <p:nvPr/>
        </p:nvSpPr>
        <p:spPr>
          <a:xfrm>
            <a:off x="5361664" y="139489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 err="1">
                <a:solidFill>
                  <a:schemeClr val="accent1"/>
                </a:solidFill>
              </a:rPr>
              <a:t>Sending</a:t>
            </a:r>
            <a:r>
              <a:rPr lang="fr-BE" dirty="0">
                <a:solidFill>
                  <a:schemeClr val="accent1"/>
                </a:solidFill>
              </a:rPr>
              <a:t> time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E48C7FF-1B36-476B-BEFD-C92D8F944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840" y="2219016"/>
            <a:ext cx="3790320" cy="2985233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C0760BFF-6F4E-4AEE-9195-EC3AD564944B}"/>
              </a:ext>
            </a:extLst>
          </p:cNvPr>
          <p:cNvSpPr/>
          <p:nvPr/>
        </p:nvSpPr>
        <p:spPr>
          <a:xfrm>
            <a:off x="8423350" y="4841665"/>
            <a:ext cx="68358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C054CF-E002-4CD2-80C9-3B713BD64CE4}"/>
              </a:ext>
            </a:extLst>
          </p:cNvPr>
          <p:cNvSpPr txBox="1"/>
          <p:nvPr/>
        </p:nvSpPr>
        <p:spPr>
          <a:xfrm>
            <a:off x="9222405" y="4841665"/>
            <a:ext cx="266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accent1"/>
                </a:solidFill>
              </a:rPr>
              <a:t>But </a:t>
            </a:r>
            <a:r>
              <a:rPr lang="fr-BE" dirty="0" err="1">
                <a:solidFill>
                  <a:schemeClr val="accent1"/>
                </a:solidFill>
              </a:rPr>
              <a:t>creation</a:t>
            </a:r>
            <a:r>
              <a:rPr lang="fr-BE" dirty="0">
                <a:solidFill>
                  <a:schemeClr val="accent1"/>
                </a:solidFill>
              </a:rPr>
              <a:t> time = 120ms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C57FF4-A60B-4EB5-B974-3356257B4109}"/>
              </a:ext>
            </a:extLst>
          </p:cNvPr>
          <p:cNvSpPr txBox="1"/>
          <p:nvPr/>
        </p:nvSpPr>
        <p:spPr>
          <a:xfrm>
            <a:off x="9222405" y="5376187"/>
            <a:ext cx="220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accent1"/>
                </a:solidFill>
              </a:rPr>
              <a:t>More </a:t>
            </a:r>
            <a:r>
              <a:rPr lang="fr-BE" dirty="0" err="1">
                <a:solidFill>
                  <a:schemeClr val="accent1"/>
                </a:solidFill>
              </a:rPr>
              <a:t>testing</a:t>
            </a:r>
            <a:r>
              <a:rPr lang="fr-BE" dirty="0">
                <a:solidFill>
                  <a:schemeClr val="accent1"/>
                </a:solidFill>
              </a:rPr>
              <a:t> </a:t>
            </a:r>
            <a:r>
              <a:rPr lang="fr-BE" dirty="0" err="1">
                <a:solidFill>
                  <a:schemeClr val="accent1"/>
                </a:solidFill>
              </a:rPr>
              <a:t>needed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7C8030F-1E50-4458-B9F1-875BD0AE6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112" y="1929891"/>
            <a:ext cx="3134448" cy="24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06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9E20C-A7F4-4A81-90B5-9E6297C5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MQTT </a:t>
            </a:r>
            <a:r>
              <a:rPr lang="fr-BE" dirty="0" err="1"/>
              <a:t>subscription</a:t>
            </a:r>
            <a:r>
              <a:rPr lang="fr-BE" dirty="0"/>
              <a:t> and </a:t>
            </a:r>
            <a:r>
              <a:rPr lang="fr-BE" dirty="0" err="1"/>
              <a:t>latency</a:t>
            </a:r>
            <a:r>
              <a:rPr lang="fr-BE" dirty="0"/>
              <a:t> </a:t>
            </a:r>
            <a:r>
              <a:rPr lang="fr-BE" dirty="0" err="1"/>
              <a:t>results</a:t>
            </a:r>
            <a:endParaRPr lang="en-GB" dirty="0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CC8F84D8-2381-4A33-8A2C-861C119B7B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37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BB8101-C75A-444B-AB7B-D2CE6E251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7288"/>
            <a:ext cx="3250277" cy="30634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E94BE18-E7B1-4972-8048-580A253081A3}"/>
              </a:ext>
            </a:extLst>
          </p:cNvPr>
          <p:cNvSpPr txBox="1"/>
          <p:nvPr/>
        </p:nvSpPr>
        <p:spPr>
          <a:xfrm>
            <a:off x="173399" y="1527956"/>
            <a:ext cx="3513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chemeClr val="accent1"/>
                </a:solidFill>
              </a:rPr>
              <a:t>LEDs</a:t>
            </a:r>
            <a:r>
              <a:rPr lang="fr-BE" dirty="0">
                <a:solidFill>
                  <a:schemeClr val="accent1"/>
                </a:solidFill>
              </a:rPr>
              <a:t> </a:t>
            </a:r>
            <a:r>
              <a:rPr lang="fr-BE" dirty="0" err="1">
                <a:solidFill>
                  <a:schemeClr val="accent1"/>
                </a:solidFill>
              </a:rPr>
              <a:t>turn</a:t>
            </a:r>
            <a:r>
              <a:rPr lang="fr-BE" dirty="0">
                <a:solidFill>
                  <a:schemeClr val="accent1"/>
                </a:solidFill>
              </a:rPr>
              <a:t> on and off </a:t>
            </a:r>
            <a:r>
              <a:rPr lang="fr-BE" dirty="0" err="1">
                <a:solidFill>
                  <a:schemeClr val="accent1"/>
                </a:solidFill>
              </a:rPr>
              <a:t>with</a:t>
            </a:r>
            <a:r>
              <a:rPr lang="fr-BE" dirty="0">
                <a:solidFill>
                  <a:schemeClr val="accent1"/>
                </a:solidFill>
              </a:rPr>
              <a:t> </a:t>
            </a:r>
            <a:r>
              <a:rPr lang="fr-BE" dirty="0" err="1">
                <a:solidFill>
                  <a:schemeClr val="accent1"/>
                </a:solidFill>
              </a:rPr>
              <a:t>low</a:t>
            </a:r>
            <a:r>
              <a:rPr lang="fr-BE" dirty="0">
                <a:solidFill>
                  <a:schemeClr val="accent1"/>
                </a:solidFill>
              </a:rPr>
              <a:t> </a:t>
            </a:r>
            <a:r>
              <a:rPr lang="fr-BE" dirty="0" err="1">
                <a:solidFill>
                  <a:schemeClr val="accent1"/>
                </a:solidFill>
              </a:rPr>
              <a:t>delay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218D952-9CF1-4EB1-BB5F-639080A2C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92" y="2160103"/>
            <a:ext cx="3915215" cy="274474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244804D-6DED-4D53-94AB-74EF8B24D7D9}"/>
              </a:ext>
            </a:extLst>
          </p:cNvPr>
          <p:cNvSpPr txBox="1"/>
          <p:nvPr/>
        </p:nvSpPr>
        <p:spPr>
          <a:xfrm>
            <a:off x="5239290" y="1527956"/>
            <a:ext cx="171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chemeClr val="accent1"/>
                </a:solidFill>
              </a:rPr>
              <a:t>Processing</a:t>
            </a:r>
            <a:r>
              <a:rPr lang="fr-BE" dirty="0">
                <a:solidFill>
                  <a:schemeClr val="accent1"/>
                </a:solidFill>
              </a:rPr>
              <a:t> time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32D0EC7-2967-4D1A-858A-255C8FA3E7E0}"/>
              </a:ext>
            </a:extLst>
          </p:cNvPr>
          <p:cNvSpPr txBox="1"/>
          <p:nvPr/>
        </p:nvSpPr>
        <p:spPr>
          <a:xfrm>
            <a:off x="4104876" y="5167665"/>
            <a:ext cx="398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 err="1">
                <a:solidFill>
                  <a:schemeClr val="accent1"/>
                </a:solidFill>
              </a:rPr>
              <a:t>Average</a:t>
            </a:r>
            <a:r>
              <a:rPr lang="fr-BE" dirty="0">
                <a:solidFill>
                  <a:schemeClr val="accent1"/>
                </a:solidFill>
              </a:rPr>
              <a:t> </a:t>
            </a:r>
            <a:r>
              <a:rPr lang="fr-BE" dirty="0" err="1">
                <a:solidFill>
                  <a:schemeClr val="accent1"/>
                </a:solidFill>
              </a:rPr>
              <a:t>delay</a:t>
            </a:r>
            <a:r>
              <a:rPr lang="fr-BE" dirty="0">
                <a:solidFill>
                  <a:schemeClr val="accent1"/>
                </a:solidFill>
              </a:rPr>
              <a:t> of 10 ms for 10 </a:t>
            </a:r>
            <a:r>
              <a:rPr lang="fr-BE" dirty="0" err="1">
                <a:solidFill>
                  <a:schemeClr val="accent1"/>
                </a:solidFill>
              </a:rPr>
              <a:t>characters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15E0DD5-48B3-493D-AE68-49F7D1DB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300" y="2471881"/>
            <a:ext cx="3380900" cy="212119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C4B68AB-4734-4A76-BC8A-FCAA220EE8E5}"/>
              </a:ext>
            </a:extLst>
          </p:cNvPr>
          <p:cNvSpPr txBox="1"/>
          <p:nvPr/>
        </p:nvSpPr>
        <p:spPr>
          <a:xfrm>
            <a:off x="9439938" y="1704142"/>
            <a:ext cx="15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>
                <a:solidFill>
                  <a:schemeClr val="accent1"/>
                </a:solidFill>
              </a:rPr>
              <a:t>Server </a:t>
            </a:r>
            <a:r>
              <a:rPr lang="fr-BE" dirty="0" err="1">
                <a:solidFill>
                  <a:schemeClr val="accent1"/>
                </a:solidFill>
              </a:rPr>
              <a:t>latency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B096B5-6B64-4D0A-9807-355D1B4B2540}"/>
              </a:ext>
            </a:extLst>
          </p:cNvPr>
          <p:cNvSpPr/>
          <p:nvPr/>
        </p:nvSpPr>
        <p:spPr>
          <a:xfrm>
            <a:off x="10196747" y="3227596"/>
            <a:ext cx="474210" cy="1509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B42589-F747-49E1-9158-3F233147F957}"/>
              </a:ext>
            </a:extLst>
          </p:cNvPr>
          <p:cNvSpPr/>
          <p:nvPr/>
        </p:nvSpPr>
        <p:spPr>
          <a:xfrm>
            <a:off x="10413507" y="4358552"/>
            <a:ext cx="399495" cy="1509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DE416FC-0188-473F-BDA8-2753BA16090E}"/>
              </a:ext>
            </a:extLst>
          </p:cNvPr>
          <p:cNvSpPr txBox="1"/>
          <p:nvPr/>
        </p:nvSpPr>
        <p:spPr>
          <a:xfrm>
            <a:off x="8107489" y="4720184"/>
            <a:ext cx="417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accent1"/>
                </a:solidFill>
              </a:rPr>
              <a:t>Total server </a:t>
            </a:r>
            <a:r>
              <a:rPr lang="fr-BE" dirty="0" err="1">
                <a:solidFill>
                  <a:schemeClr val="accent1"/>
                </a:solidFill>
              </a:rPr>
              <a:t>latency</a:t>
            </a:r>
            <a:r>
              <a:rPr lang="fr-BE" dirty="0">
                <a:solidFill>
                  <a:schemeClr val="accent1"/>
                </a:solidFill>
              </a:rPr>
              <a:t> of 16.7 ms and 12.7ms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016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9E20C-A7F4-4A81-90B5-9E6297C5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Final </a:t>
            </a:r>
            <a:r>
              <a:rPr lang="fr-BE" dirty="0" err="1"/>
              <a:t>results</a:t>
            </a:r>
            <a:endParaRPr lang="en-GB" dirty="0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CC8F84D8-2381-4A33-8A2C-861C119B7B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38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5" name="FinalVideoCut">
            <a:hlinkClick r:id="" action="ppaction://media"/>
            <a:extLst>
              <a:ext uri="{FF2B5EF4-FFF2-40B4-BE49-F238E27FC236}">
                <a16:creationId xmlns:a16="http://schemas.microsoft.com/office/drawing/2014/main" id="{86E4E79D-1DBC-46B2-9A67-C01A287631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6226" y="1052029"/>
            <a:ext cx="8779548" cy="493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9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D9E20C-A7F4-4A81-90B5-9E6297C5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Final </a:t>
            </a:r>
            <a:r>
              <a:rPr lang="fr-BE" dirty="0" err="1"/>
              <a:t>results</a:t>
            </a:r>
            <a:endParaRPr lang="en-GB" dirty="0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CC8F84D8-2381-4A33-8A2C-861C119B7B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39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3" name="FinalVideoCut">
            <a:hlinkClick r:id="" action="ppaction://media"/>
            <a:extLst>
              <a:ext uri="{FF2B5EF4-FFF2-40B4-BE49-F238E27FC236}">
                <a16:creationId xmlns:a16="http://schemas.microsoft.com/office/drawing/2014/main" id="{B3EF6EF3-7524-4556-9E05-DE596CF13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8557" y="1046445"/>
            <a:ext cx="8714885" cy="49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0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8F7F97-28CC-4C18-8711-1E6ED68D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 err="1"/>
              <a:t>Similar</a:t>
            </a:r>
            <a:r>
              <a:rPr lang="fr-BE" dirty="0"/>
              <a:t> </a:t>
            </a:r>
            <a:r>
              <a:rPr lang="fr-BE" dirty="0" err="1"/>
              <a:t>projects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2E9E18-ECF3-4D9F-A141-141F1BEE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0" y="1136380"/>
            <a:ext cx="4183239" cy="380400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436278F-FBE2-4C01-AA11-FF8F243A1CE6}"/>
              </a:ext>
            </a:extLst>
          </p:cNvPr>
          <p:cNvSpPr txBox="1"/>
          <p:nvPr/>
        </p:nvSpPr>
        <p:spPr>
          <a:xfrm>
            <a:off x="20846" y="5175681"/>
            <a:ext cx="566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Study on rehabilitation exoskeleton based on virtual reality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D29141B-5F0B-47C1-A060-D1DBAC3230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" b="26160"/>
          <a:stretch/>
        </p:blipFill>
        <p:spPr>
          <a:xfrm>
            <a:off x="7267893" y="1084948"/>
            <a:ext cx="3599813" cy="37957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08DE736-D26F-40AE-8AED-573122105D53}"/>
              </a:ext>
            </a:extLst>
          </p:cNvPr>
          <p:cNvSpPr txBox="1"/>
          <p:nvPr/>
        </p:nvSpPr>
        <p:spPr>
          <a:xfrm>
            <a:off x="7112457" y="5249552"/>
            <a:ext cx="391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accent1"/>
                </a:solidFill>
              </a:rPr>
              <a:t>BICS Cellular </a:t>
            </a:r>
            <a:r>
              <a:rPr lang="fr-BE" dirty="0" err="1">
                <a:solidFill>
                  <a:schemeClr val="accent1"/>
                </a:solidFill>
              </a:rPr>
              <a:t>connected</a:t>
            </a:r>
            <a:r>
              <a:rPr lang="fr-BE" dirty="0">
                <a:solidFill>
                  <a:schemeClr val="accent1"/>
                </a:solidFill>
              </a:rPr>
              <a:t> IoT </a:t>
            </a:r>
            <a:r>
              <a:rPr lang="fr-BE" dirty="0" err="1">
                <a:solidFill>
                  <a:schemeClr val="accent1"/>
                </a:solidFill>
              </a:rPr>
              <a:t>exoskeleton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EDDDA6-230F-4F6D-946E-A243507C9546}"/>
              </a:ext>
            </a:extLst>
          </p:cNvPr>
          <p:cNvSpPr txBox="1"/>
          <p:nvPr/>
        </p:nvSpPr>
        <p:spPr>
          <a:xfrm>
            <a:off x="20846" y="5618884"/>
            <a:ext cx="336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fr-BE" sz="1400" dirty="0"/>
              <a:t>(</a:t>
            </a:r>
            <a:r>
              <a:rPr lang="en-GB" sz="1400" dirty="0"/>
              <a:t>Daniel H de la </a:t>
            </a:r>
            <a:r>
              <a:rPr lang="en-GB" sz="1400" dirty="0" err="1"/>
              <a:t>Iglesia</a:t>
            </a:r>
            <a:r>
              <a:rPr lang="en-GB" sz="1400" dirty="0"/>
              <a:t> et al., 2020)</a:t>
            </a:r>
            <a:endParaRPr lang="fr-BE" sz="1400" dirty="0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C9B2338C-5957-4ECB-A2DA-A27228781C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067800" y="6254217"/>
            <a:ext cx="2971799" cy="320601"/>
          </a:xfrm>
        </p:spPr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4</a:t>
            </a:fld>
            <a:endParaRPr lang="en-GB" spc="-5" dirty="0">
              <a:solidFill>
                <a:srgbClr val="003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9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0316B6-40CE-4D6F-A8EF-3B808031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AD3FD53-AF9A-439B-8729-6329DDE16C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5</a:t>
            </a:fld>
            <a:endParaRPr lang="en-GB" spc="-5" dirty="0">
              <a:solidFill>
                <a:srgbClr val="00339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421D0D0-E426-44F8-9E20-27225B5FB3AE}"/>
              </a:ext>
            </a:extLst>
          </p:cNvPr>
          <p:cNvSpPr txBox="1"/>
          <p:nvPr/>
        </p:nvSpPr>
        <p:spPr>
          <a:xfrm>
            <a:off x="1155760" y="1811043"/>
            <a:ext cx="5832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exoskeleton contains 6 sensors sending 16 bits every </a:t>
            </a:r>
            <a:r>
              <a:rPr lang="en-US" dirty="0" err="1">
                <a:solidFill>
                  <a:schemeClr val="accent1"/>
                </a:solidFill>
              </a:rPr>
              <a:t>ms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47B95DBB-A882-4269-A8F9-B5B8CCC55D67}"/>
              </a:ext>
            </a:extLst>
          </p:cNvPr>
          <p:cNvSpPr/>
          <p:nvPr/>
        </p:nvSpPr>
        <p:spPr>
          <a:xfrm>
            <a:off x="7556559" y="1811043"/>
            <a:ext cx="66582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211B0B1-47A7-4251-8680-C5FC24187387}"/>
              </a:ext>
            </a:extLst>
          </p:cNvPr>
          <p:cNvSpPr txBox="1"/>
          <p:nvPr/>
        </p:nvSpPr>
        <p:spPr>
          <a:xfrm>
            <a:off x="8828098" y="1811043"/>
            <a:ext cx="216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96 kbps as reference</a:t>
            </a:r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4EB8D91A-7525-4FEF-9785-B49BC00B8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320068"/>
              </p:ext>
            </p:extLst>
          </p:nvPr>
        </p:nvGraphicFramePr>
        <p:xfrm>
          <a:off x="3827700" y="2740405"/>
          <a:ext cx="394287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2873">
                  <a:extLst>
                    <a:ext uri="{9D8B030D-6E8A-4147-A177-3AD203B41FA5}">
                      <a16:colId xmlns:a16="http://schemas.microsoft.com/office/drawing/2014/main" val="148753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41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At least 96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07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Wearable suited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863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Large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16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Small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119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Small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62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Available in Belgium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077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62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4E3D8-E0B2-4DE6-8420-FAB37950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en-US"/>
              <a:t>Mobile technology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DC17BCC-EF3E-46D6-8F26-4EB70C3BCD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6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581B18-7977-426A-BAC6-6ED2716F9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68" y="1502170"/>
            <a:ext cx="6547481" cy="385366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752B8B-F43C-4098-97CA-CC753CF00F5D}"/>
              </a:ext>
            </a:extLst>
          </p:cNvPr>
          <p:cNvSpPr txBox="1"/>
          <p:nvPr/>
        </p:nvSpPr>
        <p:spPr>
          <a:xfrm>
            <a:off x="7641830" y="1276106"/>
            <a:ext cx="4059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Slow evolution from ‘90s with 15 Kbps</a:t>
            </a:r>
          </a:p>
          <a:p>
            <a:r>
              <a:rPr lang="en-US" dirty="0">
                <a:solidFill>
                  <a:schemeClr val="accent1"/>
                </a:solidFill>
              </a:rPr>
              <a:t>      to nowadays 5G with 10 Gbps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Latency as low as 1ms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New LPWAN IoT oriented</a:t>
            </a:r>
          </a:p>
          <a:p>
            <a:r>
              <a:rPr lang="en-US" dirty="0">
                <a:solidFill>
                  <a:schemeClr val="accent1"/>
                </a:solidFill>
              </a:rPr>
              <a:t>	- LTE-M</a:t>
            </a:r>
          </a:p>
          <a:p>
            <a:r>
              <a:rPr lang="en-US" dirty="0">
                <a:solidFill>
                  <a:schemeClr val="accent1"/>
                </a:solidFill>
              </a:rPr>
              <a:t>	- NB-IoT</a:t>
            </a:r>
          </a:p>
        </p:txBody>
      </p:sp>
      <p:graphicFrame>
        <p:nvGraphicFramePr>
          <p:cNvPr id="5" name="Tableau 9">
            <a:extLst>
              <a:ext uri="{FF2B5EF4-FFF2-40B4-BE49-F238E27FC236}">
                <a16:creationId xmlns:a16="http://schemas.microsoft.com/office/drawing/2014/main" id="{E19E20B4-3E00-4F94-83F0-D1E9CEC9C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02231"/>
              </p:ext>
            </p:extLst>
          </p:nvPr>
        </p:nvGraphicFramePr>
        <p:xfrm>
          <a:off x="7641830" y="3083284"/>
          <a:ext cx="4059701" cy="2194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91514">
                  <a:extLst>
                    <a:ext uri="{9D8B030D-6E8A-4147-A177-3AD203B41FA5}">
                      <a16:colId xmlns:a16="http://schemas.microsoft.com/office/drawing/2014/main" val="1887835165"/>
                    </a:ext>
                  </a:extLst>
                </a:gridCol>
                <a:gridCol w="896228">
                  <a:extLst>
                    <a:ext uri="{9D8B030D-6E8A-4147-A177-3AD203B41FA5}">
                      <a16:colId xmlns:a16="http://schemas.microsoft.com/office/drawing/2014/main" val="3252359258"/>
                    </a:ext>
                  </a:extLst>
                </a:gridCol>
                <a:gridCol w="813787">
                  <a:extLst>
                    <a:ext uri="{9D8B030D-6E8A-4147-A177-3AD203B41FA5}">
                      <a16:colId xmlns:a16="http://schemas.microsoft.com/office/drawing/2014/main" val="3327875375"/>
                    </a:ext>
                  </a:extLst>
                </a:gridCol>
                <a:gridCol w="858172">
                  <a:extLst>
                    <a:ext uri="{9D8B030D-6E8A-4147-A177-3AD203B41FA5}">
                      <a16:colId xmlns:a16="http://schemas.microsoft.com/office/drawing/2014/main" val="2794167415"/>
                    </a:ext>
                  </a:extLst>
                </a:gridCol>
              </a:tblGrid>
              <a:tr h="331228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NB-IoT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4G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LTE-M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056681"/>
                  </a:ext>
                </a:extLst>
              </a:tr>
              <a:tr h="331228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>
                          <a:solidFill>
                            <a:schemeClr val="accent1"/>
                          </a:solidFill>
                        </a:rPr>
                        <a:t>Latency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accent1"/>
                          </a:solidFill>
                        </a:rPr>
                        <a:t>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accent1"/>
                          </a:solidFill>
                        </a:rPr>
                        <a:t>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accent1"/>
                          </a:solidFill>
                        </a:rPr>
                        <a:t>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689017"/>
                  </a:ext>
                </a:extLst>
              </a:tr>
              <a:tr h="331228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>
                          <a:solidFill>
                            <a:schemeClr val="accent1"/>
                          </a:solidFill>
                        </a:rPr>
                        <a:t>Data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accent1"/>
                          </a:solidFill>
                        </a:rPr>
                        <a:t>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accent1"/>
                          </a:solidFill>
                        </a:rPr>
                        <a:t>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73656"/>
                  </a:ext>
                </a:extLst>
              </a:tr>
              <a:tr h="331228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>
                          <a:solidFill>
                            <a:schemeClr val="accent1"/>
                          </a:solidFill>
                        </a:rPr>
                        <a:t>Power efficient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accent1"/>
                          </a:solidFill>
                        </a:rPr>
                        <a:t>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accent1"/>
                          </a:solidFill>
                        </a:rPr>
                        <a:t>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658919"/>
                  </a:ext>
                </a:extLst>
              </a:tr>
              <a:tr h="331228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>
                          <a:solidFill>
                            <a:schemeClr val="accent1"/>
                          </a:solidFill>
                        </a:rPr>
                        <a:t>Mobility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accent1"/>
                          </a:solidFill>
                        </a:rPr>
                        <a:t>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>
                          <a:solidFill>
                            <a:schemeClr val="accent1"/>
                          </a:solidFill>
                        </a:rPr>
                        <a:t>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590767"/>
                  </a:ext>
                </a:extLst>
              </a:tr>
              <a:tr h="331228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>
                          <a:solidFill>
                            <a:schemeClr val="accent1"/>
                          </a:solidFill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++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945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89D3063-5FB8-494E-AAC3-5C241611A082}"/>
              </a:ext>
            </a:extLst>
          </p:cNvPr>
          <p:cNvSpPr txBox="1"/>
          <p:nvPr/>
        </p:nvSpPr>
        <p:spPr>
          <a:xfrm>
            <a:off x="304800" y="5250127"/>
            <a:ext cx="14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(u-</a:t>
            </a:r>
            <a:r>
              <a:rPr lang="en-US" dirty="0" err="1">
                <a:solidFill>
                  <a:schemeClr val="accent1"/>
                </a:solidFill>
              </a:rPr>
              <a:t>blox</a:t>
            </a:r>
            <a:r>
              <a:rPr lang="en-US" dirty="0">
                <a:solidFill>
                  <a:schemeClr val="accent1"/>
                </a:solidFill>
              </a:rPr>
              <a:t>, 2018)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4B0823-F3C9-48CA-9EBA-91747DF3060D}"/>
              </a:ext>
            </a:extLst>
          </p:cNvPr>
          <p:cNvSpPr/>
          <p:nvPr/>
        </p:nvSpPr>
        <p:spPr>
          <a:xfrm>
            <a:off x="8650525" y="5487644"/>
            <a:ext cx="561137" cy="263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694CB-7D8A-416C-B4D3-ED7A29BD4E1A}"/>
              </a:ext>
            </a:extLst>
          </p:cNvPr>
          <p:cNvSpPr txBox="1"/>
          <p:nvPr/>
        </p:nvSpPr>
        <p:spPr>
          <a:xfrm>
            <a:off x="9211662" y="5388625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4G</a:t>
            </a:r>
          </a:p>
        </p:txBody>
      </p:sp>
    </p:spTree>
    <p:extLst>
      <p:ext uri="{BB962C8B-B14F-4D97-AF65-F5344CB8AC3E}">
        <p14:creationId xmlns:p14="http://schemas.microsoft.com/office/powerpoint/2010/main" val="142604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A898A7-75E2-4E79-8702-45669F0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fr-BE" dirty="0"/>
              <a:t>Communication </a:t>
            </a:r>
            <a:r>
              <a:rPr lang="en-US" dirty="0"/>
              <a:t>protocol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3FA778B-57A9-4288-A670-3639F4E94C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14-10-2020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7</a:t>
            </a:fld>
            <a:endParaRPr lang="en-GB" spc="-5" dirty="0">
              <a:solidFill>
                <a:srgbClr val="00339F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94DCB2-2112-48D9-ACBF-18BF617BFE30}"/>
              </a:ext>
            </a:extLst>
          </p:cNvPr>
          <p:cNvSpPr txBox="1"/>
          <p:nvPr/>
        </p:nvSpPr>
        <p:spPr>
          <a:xfrm>
            <a:off x="893684" y="1217391"/>
            <a:ext cx="44802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4 Protocols compared: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Publish-subscribe: MQTT and AMQP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Request-response: CoAP and HTTP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0BD194B2-A078-4EB8-9E97-8ED8A08F9CF1}"/>
              </a:ext>
            </a:extLst>
          </p:cNvPr>
          <p:cNvSpPr/>
          <p:nvPr/>
        </p:nvSpPr>
        <p:spPr>
          <a:xfrm>
            <a:off x="1926454" y="4767925"/>
            <a:ext cx="1207363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85DC843-FBC9-49C8-866D-91EB1815E010}"/>
              </a:ext>
            </a:extLst>
          </p:cNvPr>
          <p:cNvSpPr txBox="1"/>
          <p:nvPr/>
        </p:nvSpPr>
        <p:spPr>
          <a:xfrm>
            <a:off x="3237390" y="4644814"/>
            <a:ext cx="133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MQTT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141B8F-286D-42C3-A47B-77AF503D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976" y="2347484"/>
            <a:ext cx="7384047" cy="199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9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13C41-32CA-401C-855E-C444ACD0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en-US" dirty="0"/>
              <a:t>Chosen module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1823CC-167C-4BA2-9547-899EE10035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8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5" name="Image 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04F64F54-61C3-406A-8D9F-EF5E6C668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25" y="1873186"/>
            <a:ext cx="3330791" cy="222052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187FC57-9369-4689-9369-D1AABB451C2E}"/>
              </a:ext>
            </a:extLst>
          </p:cNvPr>
          <p:cNvSpPr txBox="1"/>
          <p:nvPr/>
        </p:nvSpPr>
        <p:spPr>
          <a:xfrm>
            <a:off x="1168356" y="1360370"/>
            <a:ext cx="351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DFRobot</a:t>
            </a:r>
            <a:r>
              <a:rPr lang="en-US" dirty="0">
                <a:solidFill>
                  <a:schemeClr val="accent1"/>
                </a:solidFill>
              </a:rPr>
              <a:t> SIM7600 Arduino shield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3B6A60-0ED3-4634-9ACB-82124B42F69D}"/>
              </a:ext>
            </a:extLst>
          </p:cNvPr>
          <p:cNvSpPr txBox="1"/>
          <p:nvPr/>
        </p:nvSpPr>
        <p:spPr>
          <a:xfrm>
            <a:off x="948792" y="4440955"/>
            <a:ext cx="395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Easy </a:t>
            </a:r>
            <a:r>
              <a:rPr lang="en-US" dirty="0" err="1">
                <a:solidFill>
                  <a:schemeClr val="accent1"/>
                </a:solidFill>
              </a:rPr>
              <a:t>Matlab</a:t>
            </a:r>
            <a:r>
              <a:rPr lang="en-US" dirty="0">
                <a:solidFill>
                  <a:schemeClr val="accent1"/>
                </a:solidFill>
              </a:rPr>
              <a:t> implementation and coding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DFC64D60-1920-4279-BFAF-BF940E23B1CB}"/>
              </a:ext>
            </a:extLst>
          </p:cNvPr>
          <p:cNvSpPr/>
          <p:nvPr/>
        </p:nvSpPr>
        <p:spPr>
          <a:xfrm>
            <a:off x="1105969" y="5161571"/>
            <a:ext cx="578344" cy="292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EA297E6-DDCC-416E-9521-FEBA6627FAFA}"/>
              </a:ext>
            </a:extLst>
          </p:cNvPr>
          <p:cNvSpPr txBox="1"/>
          <p:nvPr/>
        </p:nvSpPr>
        <p:spPr>
          <a:xfrm>
            <a:off x="1684313" y="5119345"/>
            <a:ext cx="24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Arduino shield preferred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44B1F4-F9F2-430B-885C-8CB7005F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532" y="1852552"/>
            <a:ext cx="4729343" cy="3152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7EA0E6-C47F-49D7-A891-04DC9CF581C4}"/>
              </a:ext>
            </a:extLst>
          </p:cNvPr>
          <p:cNvSpPr txBox="1"/>
          <p:nvPr/>
        </p:nvSpPr>
        <p:spPr>
          <a:xfrm>
            <a:off x="10091296" y="5007682"/>
            <a:ext cx="924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>
                <a:solidFill>
                  <a:schemeClr val="accent1"/>
                </a:solidFill>
              </a:rPr>
              <a:t>(</a:t>
            </a:r>
            <a:r>
              <a:rPr lang="fr-BE" sz="1400" dirty="0" err="1">
                <a:solidFill>
                  <a:schemeClr val="accent1"/>
                </a:solidFill>
              </a:rPr>
              <a:t>DFRobot</a:t>
            </a:r>
            <a:r>
              <a:rPr lang="fr-BE" sz="1400" dirty="0">
                <a:solidFill>
                  <a:schemeClr val="accent1"/>
                </a:solidFill>
              </a:rPr>
              <a:t>)</a:t>
            </a:r>
            <a:endParaRPr lang="en-GB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13C41-32CA-401C-855E-C444ACD0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8294"/>
            <a:ext cx="10988674" cy="492443"/>
          </a:xfrm>
        </p:spPr>
        <p:txBody>
          <a:bodyPr/>
          <a:lstStyle/>
          <a:p>
            <a:r>
              <a:rPr lang="en-US"/>
              <a:t>Project architecture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1823CC-167C-4BA2-9547-899EE10035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0480" algn="r">
              <a:spcBef>
                <a:spcPts val="100"/>
              </a:spcBef>
            </a:pPr>
            <a:r>
              <a:rPr lang="en-GB" dirty="0"/>
              <a:t>MSc Electromechanical Engineering</a:t>
            </a:r>
            <a:endParaRPr lang="en-GB" spc="-5" dirty="0"/>
          </a:p>
          <a:p>
            <a:pPr marR="30480" algn="r">
              <a:spcBef>
                <a:spcPts val="70"/>
              </a:spcBef>
            </a:pPr>
            <a:r>
              <a:rPr lang="en-GB" spc="-5" dirty="0">
                <a:solidFill>
                  <a:srgbClr val="00339F"/>
                </a:solidFill>
              </a:rPr>
              <a:t>26-05-2021 |</a:t>
            </a:r>
            <a:r>
              <a:rPr lang="en-GB" spc="-70" dirty="0">
                <a:solidFill>
                  <a:srgbClr val="00339F"/>
                </a:solidFill>
              </a:rPr>
              <a:t> </a:t>
            </a:r>
            <a:fld id="{81D60167-4931-47E6-BA6A-407CBD079E47}" type="slidenum">
              <a:rPr lang="en-GB" spc="-5" smtClean="0">
                <a:solidFill>
                  <a:srgbClr val="00339F"/>
                </a:solidFill>
              </a:rPr>
              <a:pPr marR="30480" algn="r">
                <a:spcBef>
                  <a:spcPts val="70"/>
                </a:spcBef>
              </a:pPr>
              <a:t>9</a:t>
            </a:fld>
            <a:endParaRPr lang="en-GB" spc="-5" dirty="0">
              <a:solidFill>
                <a:srgbClr val="00339F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91FD6EC-BBED-450A-9683-5749D6C61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b="1782"/>
          <a:stretch/>
        </p:blipFill>
        <p:spPr>
          <a:xfrm>
            <a:off x="76200" y="1591305"/>
            <a:ext cx="12039599" cy="2093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3AB49-C599-4ACA-B23E-FB518C80EA30}"/>
              </a:ext>
            </a:extLst>
          </p:cNvPr>
          <p:cNvSpPr txBox="1"/>
          <p:nvPr/>
        </p:nvSpPr>
        <p:spPr>
          <a:xfrm>
            <a:off x="2171848" y="4471102"/>
            <a:ext cx="7848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Easy data exchange between exoskeleton and doctor</a:t>
            </a:r>
          </a:p>
        </p:txBody>
      </p:sp>
    </p:spTree>
    <p:extLst>
      <p:ext uri="{BB962C8B-B14F-4D97-AF65-F5344CB8AC3E}">
        <p14:creationId xmlns:p14="http://schemas.microsoft.com/office/powerpoint/2010/main" val="3910043009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1720B0003EC54FB5F6021D3C3C26F2" ma:contentTypeVersion="2" ma:contentTypeDescription="Crée un document." ma:contentTypeScope="" ma:versionID="695875235d27f595a8325483c4edc94c">
  <xsd:schema xmlns:xsd="http://www.w3.org/2001/XMLSchema" xmlns:xs="http://www.w3.org/2001/XMLSchema" xmlns:p="http://schemas.microsoft.com/office/2006/metadata/properties" xmlns:ns2="8a7a5662-28dd-4017-ba1b-e7e3ee61163a" targetNamespace="http://schemas.microsoft.com/office/2006/metadata/properties" ma:root="true" ma:fieldsID="2650dd45390cf1da026c5ee5ef69d429" ns2:_="">
    <xsd:import namespace="8a7a5662-28dd-4017-ba1b-e7e3ee6116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7a5662-28dd-4017-ba1b-e7e3ee6116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C57493-9FB5-47C2-841C-3DE08B7AF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7a5662-28dd-4017-ba1b-e7e3ee611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9923CC-D62C-413E-A4DA-5179977E74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F8ADBA-D195-4682-899F-E25250A7958E}">
  <ds:schemaRefs>
    <ds:schemaRef ds:uri="http://schemas.openxmlformats.org/package/2006/metadata/core-properties"/>
    <ds:schemaRef ds:uri="8a7a5662-28dd-4017-ba1b-e7e3ee61163a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966</Words>
  <Application>Microsoft Office PowerPoint</Application>
  <PresentationFormat>Widescreen</PresentationFormat>
  <Paragraphs>276</Paragraphs>
  <Slides>39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Times New Roman</vt:lpstr>
      <vt:lpstr>Verdana</vt:lpstr>
      <vt:lpstr>Wingdings</vt:lpstr>
      <vt:lpstr>1_Thème Office</vt:lpstr>
      <vt:lpstr>Office Theme</vt:lpstr>
      <vt:lpstr>PowerPoint Presentation</vt:lpstr>
      <vt:lpstr>Project description</vt:lpstr>
      <vt:lpstr>Objectives</vt:lpstr>
      <vt:lpstr>Similar projects</vt:lpstr>
      <vt:lpstr>Requirements</vt:lpstr>
      <vt:lpstr>Mobile technology</vt:lpstr>
      <vt:lpstr>Communication protocol</vt:lpstr>
      <vt:lpstr>Chosen module</vt:lpstr>
      <vt:lpstr>Project architecture</vt:lpstr>
      <vt:lpstr>Implementation</vt:lpstr>
      <vt:lpstr>Separated results</vt:lpstr>
      <vt:lpstr>FTP Results</vt:lpstr>
      <vt:lpstr>Final Results</vt:lpstr>
      <vt:lpstr>Conclusion</vt:lpstr>
      <vt:lpstr>PowerPoint Presentation</vt:lpstr>
      <vt:lpstr>PowerPoint Presentation</vt:lpstr>
      <vt:lpstr>Human mobility</vt:lpstr>
      <vt:lpstr>Solution </vt:lpstr>
      <vt:lpstr>Research questions</vt:lpstr>
      <vt:lpstr>Project description</vt:lpstr>
      <vt:lpstr>Communication means</vt:lpstr>
      <vt:lpstr>4G - LTE</vt:lpstr>
      <vt:lpstr>NB-IoT</vt:lpstr>
      <vt:lpstr>LTE-M, NB-IoT and LTE</vt:lpstr>
      <vt:lpstr>Comparaison of solutions</vt:lpstr>
      <vt:lpstr>4G vs 5G</vt:lpstr>
      <vt:lpstr>4G vs 5G</vt:lpstr>
      <vt:lpstr>5G</vt:lpstr>
      <vt:lpstr>MQTT</vt:lpstr>
      <vt:lpstr>CoAP</vt:lpstr>
      <vt:lpstr>AMQP</vt:lpstr>
      <vt:lpstr>4G boards with MQTT</vt:lpstr>
      <vt:lpstr>Project architecture</vt:lpstr>
      <vt:lpstr>Adafruit - IO</vt:lpstr>
      <vt:lpstr>Matlab results</vt:lpstr>
      <vt:lpstr>MQTT sending results</vt:lpstr>
      <vt:lpstr>MQTT subscription and latency results</vt:lpstr>
      <vt:lpstr>Final results</vt:lpstr>
      <vt:lpstr>Final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description</dc:title>
  <dc:creator>VAN DELFT  Julien</dc:creator>
  <cp:lastModifiedBy>Julien van Delft</cp:lastModifiedBy>
  <cp:revision>254</cp:revision>
  <dcterms:created xsi:type="dcterms:W3CDTF">2020-11-08T09:22:31Z</dcterms:created>
  <dcterms:modified xsi:type="dcterms:W3CDTF">2022-05-02T11:48:24Z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0x010100001720B0003EC54FB5F6021D3C3C26F2</vt:lpwstr>
  </property>
</Properties>
</file>